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5"/>
  </p:notesMasterIdLst>
  <p:sldIdLst>
    <p:sldId id="256" r:id="rId2"/>
    <p:sldId id="360" r:id="rId3"/>
    <p:sldId id="391" r:id="rId4"/>
    <p:sldId id="361" r:id="rId5"/>
    <p:sldId id="393" r:id="rId6"/>
    <p:sldId id="394" r:id="rId7"/>
    <p:sldId id="265" r:id="rId8"/>
    <p:sldId id="541" r:id="rId9"/>
    <p:sldId id="267" r:id="rId10"/>
    <p:sldId id="268" r:id="rId11"/>
    <p:sldId id="269" r:id="rId12"/>
    <p:sldId id="270" r:id="rId13"/>
    <p:sldId id="271" r:id="rId14"/>
    <p:sldId id="433" r:id="rId15"/>
    <p:sldId id="273" r:id="rId16"/>
    <p:sldId id="274" r:id="rId17"/>
    <p:sldId id="275" r:id="rId18"/>
    <p:sldId id="542" r:id="rId19"/>
    <p:sldId id="276" r:id="rId20"/>
    <p:sldId id="277" r:id="rId21"/>
    <p:sldId id="554" r:id="rId22"/>
    <p:sldId id="278" r:id="rId23"/>
    <p:sldId id="279" r:id="rId24"/>
    <p:sldId id="434" r:id="rId25"/>
    <p:sldId id="435" r:id="rId26"/>
    <p:sldId id="436" r:id="rId27"/>
    <p:sldId id="538" r:id="rId28"/>
    <p:sldId id="403" r:id="rId29"/>
    <p:sldId id="296" r:id="rId30"/>
    <p:sldId id="297" r:id="rId31"/>
    <p:sldId id="298" r:id="rId32"/>
    <p:sldId id="548" r:id="rId33"/>
    <p:sldId id="299" r:id="rId34"/>
    <p:sldId id="300" r:id="rId35"/>
    <p:sldId id="301" r:id="rId36"/>
    <p:sldId id="559" r:id="rId37"/>
    <p:sldId id="560" r:id="rId38"/>
    <p:sldId id="302" r:id="rId39"/>
    <p:sldId id="553" r:id="rId40"/>
    <p:sldId id="303" r:id="rId41"/>
    <p:sldId id="529" r:id="rId42"/>
    <p:sldId id="485" r:id="rId43"/>
    <p:sldId id="530" r:id="rId44"/>
    <p:sldId id="531" r:id="rId45"/>
    <p:sldId id="425" r:id="rId46"/>
    <p:sldId id="438" r:id="rId47"/>
    <p:sldId id="439" r:id="rId48"/>
    <p:sldId id="440" r:id="rId49"/>
    <p:sldId id="441" r:id="rId50"/>
    <p:sldId id="464" r:id="rId51"/>
    <p:sldId id="442" r:id="rId52"/>
    <p:sldId id="466" r:id="rId53"/>
    <p:sldId id="467" r:id="rId54"/>
    <p:sldId id="473" r:id="rId55"/>
    <p:sldId id="474" r:id="rId56"/>
    <p:sldId id="476" r:id="rId57"/>
    <p:sldId id="555" r:id="rId58"/>
    <p:sldId id="478" r:id="rId59"/>
    <p:sldId id="470" r:id="rId60"/>
    <p:sldId id="471" r:id="rId61"/>
    <p:sldId id="472" r:id="rId62"/>
    <p:sldId id="426" r:id="rId63"/>
    <p:sldId id="556" r:id="rId64"/>
    <p:sldId id="479" r:id="rId65"/>
    <p:sldId id="416" r:id="rId66"/>
    <p:sldId id="417" r:id="rId67"/>
    <p:sldId id="427" r:id="rId68"/>
    <p:sldId id="345" r:id="rId69"/>
    <p:sldId id="558" r:id="rId70"/>
    <p:sldId id="561" r:id="rId71"/>
    <p:sldId id="562" r:id="rId72"/>
    <p:sldId id="352" r:id="rId73"/>
    <p:sldId id="563" r:id="rId74"/>
    <p:sldId id="353" r:id="rId75"/>
    <p:sldId id="354" r:id="rId76"/>
    <p:sldId id="487" r:id="rId77"/>
    <p:sldId id="428" r:id="rId78"/>
    <p:sldId id="488" r:id="rId79"/>
    <p:sldId id="489" r:id="rId80"/>
    <p:sldId id="492" r:id="rId81"/>
    <p:sldId id="495" r:id="rId82"/>
    <p:sldId id="493" r:id="rId83"/>
    <p:sldId id="491" r:id="rId84"/>
    <p:sldId id="494" r:id="rId85"/>
    <p:sldId id="498" r:id="rId86"/>
    <p:sldId id="565" r:id="rId87"/>
    <p:sldId id="496" r:id="rId88"/>
    <p:sldId id="497" r:id="rId89"/>
    <p:sldId id="429" r:id="rId90"/>
    <p:sldId id="365" r:id="rId91"/>
    <p:sldId id="370" r:id="rId92"/>
    <p:sldId id="372" r:id="rId93"/>
    <p:sldId id="373" r:id="rId94"/>
    <p:sldId id="508" r:id="rId95"/>
    <p:sldId id="374" r:id="rId96"/>
    <p:sldId id="375" r:id="rId97"/>
    <p:sldId id="376" r:id="rId98"/>
    <p:sldId id="510" r:id="rId99"/>
    <p:sldId id="511" r:id="rId100"/>
    <p:sldId id="512" r:id="rId101"/>
    <p:sldId id="513" r:id="rId102"/>
    <p:sldId id="515" r:id="rId103"/>
    <p:sldId id="514" r:id="rId104"/>
    <p:sldId id="430" r:id="rId105"/>
    <p:sldId id="516" r:id="rId106"/>
    <p:sldId id="517" r:id="rId107"/>
    <p:sldId id="524" r:id="rId108"/>
    <p:sldId id="523" r:id="rId109"/>
    <p:sldId id="518" r:id="rId110"/>
    <p:sldId id="519" r:id="rId111"/>
    <p:sldId id="525" r:id="rId112"/>
    <p:sldId id="526" r:id="rId113"/>
    <p:sldId id="520" r:id="rId114"/>
    <p:sldId id="521" r:id="rId115"/>
    <p:sldId id="450" r:id="rId116"/>
    <p:sldId id="527" r:id="rId117"/>
    <p:sldId id="522" r:id="rId118"/>
    <p:sldId id="431" r:id="rId119"/>
    <p:sldId id="448" r:id="rId120"/>
    <p:sldId id="543" r:id="rId121"/>
    <p:sldId id="540" r:id="rId122"/>
    <p:sldId id="552" r:id="rId123"/>
    <p:sldId id="544" r:id="rId124"/>
    <p:sldId id="545" r:id="rId125"/>
    <p:sldId id="546" r:id="rId126"/>
    <p:sldId id="547" r:id="rId127"/>
    <p:sldId id="468" r:id="rId128"/>
    <p:sldId id="469" r:id="rId129"/>
    <p:sldId id="443" r:id="rId130"/>
    <p:sldId id="444" r:id="rId131"/>
    <p:sldId id="445" r:id="rId132"/>
    <p:sldId id="446" r:id="rId133"/>
    <p:sldId id="557" r:id="rId134"/>
    <p:sldId id="572" r:id="rId135"/>
    <p:sldId id="573" r:id="rId136"/>
    <p:sldId id="481" r:id="rId137"/>
    <p:sldId id="482" r:id="rId138"/>
    <p:sldId id="483" r:id="rId139"/>
    <p:sldId id="484" r:id="rId140"/>
    <p:sldId id="509" r:id="rId141"/>
    <p:sldId id="574" r:id="rId142"/>
    <p:sldId id="575" r:id="rId143"/>
    <p:sldId id="576" r:id="rId144"/>
    <p:sldId id="577" r:id="rId145"/>
    <p:sldId id="578" r:id="rId146"/>
    <p:sldId id="579" r:id="rId147"/>
    <p:sldId id="580" r:id="rId148"/>
    <p:sldId id="581" r:id="rId149"/>
    <p:sldId id="451" r:id="rId150"/>
    <p:sldId id="452" r:id="rId151"/>
    <p:sldId id="453" r:id="rId152"/>
    <p:sldId id="454" r:id="rId153"/>
    <p:sldId id="455" r:id="rId154"/>
    <p:sldId id="456" r:id="rId155"/>
    <p:sldId id="457" r:id="rId156"/>
    <p:sldId id="458" r:id="rId157"/>
    <p:sldId id="459" r:id="rId158"/>
    <p:sldId id="569" r:id="rId159"/>
    <p:sldId id="570" r:id="rId160"/>
    <p:sldId id="571" r:id="rId161"/>
    <p:sldId id="582" r:id="rId162"/>
    <p:sldId id="447" r:id="rId163"/>
    <p:sldId id="528" r:id="rId1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255" autoAdjust="0"/>
  </p:normalViewPr>
  <p:slideViewPr>
    <p:cSldViewPr>
      <p:cViewPr varScale="1">
        <p:scale>
          <a:sx n="88" d="100"/>
          <a:sy n="88" d="100"/>
        </p:scale>
        <p:origin x="-9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37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\Desktop\My%20Dropbox\Public\Research\gkhs-ss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\Desktop\My%20Dropbox\Public\Research\gkhs-ss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\Desktop\My%20Dropbox\Public\Research\gkhs-ss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\Desktop\My%20Dropbox\Public\Research\gkhs-ss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\Desktop\My%20Dropbox\Public\Research\gkhs-ss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\Desktop\My%20Dropbox\Public\Research\gkhs-ss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GaussianG!$C$4</c:f>
              <c:strCache>
                <c:ptCount val="1"/>
                <c:pt idx="0">
                  <c:v>SVM</c:v>
                </c:pt>
              </c:strCache>
            </c:strRef>
          </c:tx>
          <c:invertIfNegative val="0"/>
          <c:cat>
            <c:numRef>
              <c:f>GaussianG!$B$7:$B$19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0.16</c:v>
                </c:pt>
                <c:pt idx="4">
                  <c:v>0.32</c:v>
                </c:pt>
              </c:numCache>
            </c:numRef>
          </c:cat>
          <c:val>
            <c:numRef>
              <c:f>GaussianG!$C$7:$C$19</c:f>
              <c:numCache>
                <c:formatCode>0.0000</c:formatCode>
                <c:ptCount val="5"/>
                <c:pt idx="0">
                  <c:v>0.38092799999999999</c:v>
                </c:pt>
                <c:pt idx="1">
                  <c:v>0.52918600000000005</c:v>
                </c:pt>
                <c:pt idx="2">
                  <c:v>0.66787399999999997</c:v>
                </c:pt>
                <c:pt idx="3">
                  <c:v>0.84352899999999997</c:v>
                </c:pt>
                <c:pt idx="4">
                  <c:v>0.84154499999999999</c:v>
                </c:pt>
              </c:numCache>
            </c:numRef>
          </c:val>
        </c:ser>
        <c:ser>
          <c:idx val="1"/>
          <c:order val="1"/>
          <c:tx>
            <c:strRef>
              <c:f>GaussianG!$E$22</c:f>
              <c:strCache>
                <c:ptCount val="1"/>
                <c:pt idx="0">
                  <c:v>MRWcos</c:v>
                </c:pt>
              </c:strCache>
            </c:strRef>
          </c:tx>
          <c:invertIfNegative val="0"/>
          <c:val>
            <c:numRef>
              <c:f>GaussianG!$E$25:$E$37</c:f>
              <c:numCache>
                <c:formatCode>0.0000</c:formatCode>
                <c:ptCount val="5"/>
                <c:pt idx="0">
                  <c:v>0.906246</c:v>
                </c:pt>
                <c:pt idx="1">
                  <c:v>0.92464000000000002</c:v>
                </c:pt>
                <c:pt idx="2">
                  <c:v>0.91195800000000005</c:v>
                </c:pt>
                <c:pt idx="3">
                  <c:v>0.92165799999999998</c:v>
                </c:pt>
                <c:pt idx="4">
                  <c:v>0.91114099999999998</c:v>
                </c:pt>
              </c:numCache>
            </c:numRef>
          </c:val>
        </c:ser>
        <c:ser>
          <c:idx val="2"/>
          <c:order val="2"/>
          <c:tx>
            <c:v>MRWrf</c:v>
          </c:tx>
          <c:invertIfNegative val="0"/>
          <c:val>
            <c:numRef>
              <c:f>GaussianG!$O$61:$O$73</c:f>
              <c:numCache>
                <c:formatCode>0.0000</c:formatCode>
                <c:ptCount val="5"/>
                <c:pt idx="0">
                  <c:v>0.979626</c:v>
                </c:pt>
                <c:pt idx="1">
                  <c:v>0.98022100000000001</c:v>
                </c:pt>
                <c:pt idx="2">
                  <c:v>0.98138000000000003</c:v>
                </c:pt>
                <c:pt idx="3">
                  <c:v>0.97435000000000005</c:v>
                </c:pt>
                <c:pt idx="4">
                  <c:v>0.96310600000000002</c:v>
                </c:pt>
              </c:numCache>
            </c:numRef>
          </c:val>
        </c:ser>
        <c:ser>
          <c:idx val="3"/>
          <c:order val="3"/>
          <c:tx>
            <c:v>MRWtf</c:v>
          </c:tx>
          <c:invertIfNegative val="0"/>
          <c:val>
            <c:numRef>
              <c:f>GaussianG!$O$25:$O$37</c:f>
              <c:numCache>
                <c:formatCode>0.0000</c:formatCode>
                <c:ptCount val="5"/>
                <c:pt idx="0">
                  <c:v>0.97423999999999999</c:v>
                </c:pt>
                <c:pt idx="1">
                  <c:v>0.98646100000000003</c:v>
                </c:pt>
                <c:pt idx="2">
                  <c:v>0.98536000000000001</c:v>
                </c:pt>
                <c:pt idx="3">
                  <c:v>0.98993399999999998</c:v>
                </c:pt>
                <c:pt idx="4">
                  <c:v>0.98536100000000004</c:v>
                </c:pt>
              </c:numCache>
            </c:numRef>
          </c:val>
        </c:ser>
        <c:ser>
          <c:idx val="4"/>
          <c:order val="4"/>
          <c:tx>
            <c:strRef>
              <c:f>GaussianG!$I$22</c:f>
              <c:strCache>
                <c:ptCount val="1"/>
                <c:pt idx="0">
                  <c:v>MRWgk</c:v>
                </c:pt>
              </c:strCache>
            </c:strRef>
          </c:tx>
          <c:invertIfNegative val="0"/>
          <c:val>
            <c:numRef>
              <c:f>GaussianG!$I$25:$I$37</c:f>
              <c:numCache>
                <c:formatCode>0.0000</c:formatCode>
                <c:ptCount val="5"/>
                <c:pt idx="0">
                  <c:v>0.98711400000000005</c:v>
                </c:pt>
                <c:pt idx="1">
                  <c:v>0.996502</c:v>
                </c:pt>
                <c:pt idx="2">
                  <c:v>0.99081900000000001</c:v>
                </c:pt>
                <c:pt idx="3">
                  <c:v>0.985981</c:v>
                </c:pt>
                <c:pt idx="4">
                  <c:v>0.98062700000000003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03232"/>
        <c:axId val="45504768"/>
      </c:barChart>
      <c:catAx>
        <c:axId val="455032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45504768"/>
        <c:crosses val="autoZero"/>
        <c:auto val="1"/>
        <c:lblAlgn val="ctr"/>
        <c:lblOffset val="100"/>
        <c:noMultiLvlLbl val="0"/>
      </c:catAx>
      <c:valAx>
        <c:axId val="45504768"/>
        <c:scaling>
          <c:orientation val="minMax"/>
          <c:max val="1"/>
          <c:min val="0.2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45503232"/>
        <c:crosses val="autoZero"/>
        <c:crossBetween val="between"/>
      </c:valAx>
      <c:spPr>
        <a:solidFill>
          <a:srgbClr val="FFFFFF"/>
        </a:solidFill>
        <a:ln>
          <a:solidFill>
            <a:srgbClr val="FFFFFF"/>
          </a:solidFill>
        </a:ln>
      </c:spPr>
    </c:plotArea>
    <c:legend>
      <c:legendPos val="r"/>
      <c:layout>
        <c:manualLayout>
          <c:xMode val="edge"/>
          <c:yMode val="edge"/>
          <c:x val="0.88004429133858264"/>
          <c:y val="4.7926946631671033E-2"/>
          <c:w val="9.2177930883639542E-2"/>
          <c:h val="0.44303455818022741"/>
        </c:manualLayout>
      </c:layout>
      <c:overlay val="0"/>
      <c:txPr>
        <a:bodyPr/>
        <a:lstStyle/>
        <a:p>
          <a:pPr>
            <a:defRPr cap="small" baseline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TRWalkG!$C$4</c:f>
              <c:strCache>
                <c:ptCount val="1"/>
                <c:pt idx="0">
                  <c:v>SVM</c:v>
                </c:pt>
              </c:strCache>
            </c:strRef>
          </c:tx>
          <c:invertIfNegative val="0"/>
          <c:cat>
            <c:numRef>
              <c:f>TRWalkG!$B$7:$B$19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0.16</c:v>
                </c:pt>
                <c:pt idx="4">
                  <c:v>0.32</c:v>
                </c:pt>
              </c:numCache>
            </c:numRef>
          </c:cat>
          <c:val>
            <c:numRef>
              <c:f>TRWalkG!$C$7:$C$19</c:f>
              <c:numCache>
                <c:formatCode>0.0000</c:formatCode>
                <c:ptCount val="5"/>
                <c:pt idx="0">
                  <c:v>0.79755900000000002</c:v>
                </c:pt>
                <c:pt idx="1">
                  <c:v>0.837063</c:v>
                </c:pt>
                <c:pt idx="2">
                  <c:v>0.90685400000000005</c:v>
                </c:pt>
                <c:pt idx="3">
                  <c:v>0.99761500000000003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TRWalkG!$E$22</c:f>
              <c:strCache>
                <c:ptCount val="1"/>
                <c:pt idx="0">
                  <c:v>MRWcos</c:v>
                </c:pt>
              </c:strCache>
            </c:strRef>
          </c:tx>
          <c:invertIfNegative val="0"/>
          <c:val>
            <c:numRef>
              <c:f>TRWalkG!$E$25:$E$37</c:f>
              <c:numCache>
                <c:formatCode>0.0000</c:formatCode>
                <c:ptCount val="5"/>
                <c:pt idx="0">
                  <c:v>0.50285100000000005</c:v>
                </c:pt>
                <c:pt idx="1">
                  <c:v>0.55828199999999994</c:v>
                </c:pt>
                <c:pt idx="2">
                  <c:v>0.58200200000000002</c:v>
                </c:pt>
                <c:pt idx="3">
                  <c:v>0.61343800000000004</c:v>
                </c:pt>
                <c:pt idx="4">
                  <c:v>0.63424499999999995</c:v>
                </c:pt>
              </c:numCache>
            </c:numRef>
          </c:val>
        </c:ser>
        <c:ser>
          <c:idx val="2"/>
          <c:order val="2"/>
          <c:tx>
            <c:v>MRWrf</c:v>
          </c:tx>
          <c:invertIfNegative val="0"/>
          <c:val>
            <c:numRef>
              <c:f>TRWalkG!$O$61:$O$73</c:f>
              <c:numCache>
                <c:formatCode>0.0000</c:formatCode>
                <c:ptCount val="5"/>
                <c:pt idx="0">
                  <c:v>0.76110999999999995</c:v>
                </c:pt>
                <c:pt idx="1">
                  <c:v>0.741313</c:v>
                </c:pt>
                <c:pt idx="2">
                  <c:v>0.86188299999999995</c:v>
                </c:pt>
                <c:pt idx="3">
                  <c:v>0.88309300000000002</c:v>
                </c:pt>
                <c:pt idx="4">
                  <c:v>0.91804399999999997</c:v>
                </c:pt>
              </c:numCache>
            </c:numRef>
          </c:val>
        </c:ser>
        <c:ser>
          <c:idx val="3"/>
          <c:order val="3"/>
          <c:tx>
            <c:v>MRWtf</c:v>
          </c:tx>
          <c:invertIfNegative val="0"/>
          <c:val>
            <c:numRef>
              <c:f>TRWalkG!$O$25:$O$37</c:f>
              <c:numCache>
                <c:formatCode>0.0000</c:formatCode>
                <c:ptCount val="5"/>
                <c:pt idx="0">
                  <c:v>0.72060500000000005</c:v>
                </c:pt>
                <c:pt idx="1">
                  <c:v>0.78521700000000005</c:v>
                </c:pt>
                <c:pt idx="2">
                  <c:v>0.87203600000000003</c:v>
                </c:pt>
                <c:pt idx="3">
                  <c:v>0.89942</c:v>
                </c:pt>
                <c:pt idx="4">
                  <c:v>0.95064400000000004</c:v>
                </c:pt>
              </c:numCache>
            </c:numRef>
          </c:val>
        </c:ser>
        <c:ser>
          <c:idx val="4"/>
          <c:order val="4"/>
          <c:tx>
            <c:strRef>
              <c:f>TRWalkG!$I$22</c:f>
              <c:strCache>
                <c:ptCount val="1"/>
                <c:pt idx="0">
                  <c:v>MRWgk</c:v>
                </c:pt>
              </c:strCache>
            </c:strRef>
          </c:tx>
          <c:invertIfNegative val="0"/>
          <c:val>
            <c:numRef>
              <c:f>TRWalkG!$I$25:$I$37</c:f>
              <c:numCache>
                <c:formatCode>0.0000</c:formatCode>
                <c:ptCount val="5"/>
                <c:pt idx="0">
                  <c:v>0.97482100000000005</c:v>
                </c:pt>
                <c:pt idx="1">
                  <c:v>0.99258299999999999</c:v>
                </c:pt>
                <c:pt idx="2">
                  <c:v>0.99956400000000001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85152"/>
        <c:axId val="45586688"/>
      </c:barChart>
      <c:catAx>
        <c:axId val="455851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45586688"/>
        <c:crosses val="autoZero"/>
        <c:auto val="1"/>
        <c:lblAlgn val="ctr"/>
        <c:lblOffset val="100"/>
        <c:noMultiLvlLbl val="0"/>
      </c:catAx>
      <c:valAx>
        <c:axId val="45586688"/>
        <c:scaling>
          <c:orientation val="minMax"/>
          <c:max val="1"/>
          <c:min val="0.2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45585152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0.88667609908136491"/>
          <c:y val="4.7926946631671033E-2"/>
          <c:w val="9.2490567585301831E-2"/>
          <c:h val="0.47081233595800526"/>
        </c:manualLayout>
      </c:layout>
      <c:overlay val="0"/>
      <c:txPr>
        <a:bodyPr/>
        <a:lstStyle/>
        <a:p>
          <a:pPr>
            <a:defRPr cap="small" baseline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SpiralG!$C$4</c:f>
              <c:strCache>
                <c:ptCount val="1"/>
                <c:pt idx="0">
                  <c:v>SVM</c:v>
                </c:pt>
              </c:strCache>
            </c:strRef>
          </c:tx>
          <c:invertIfNegative val="0"/>
          <c:cat>
            <c:numRef>
              <c:f>SpiralG!$B$7:$B$19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0.16</c:v>
                </c:pt>
                <c:pt idx="4">
                  <c:v>0.32</c:v>
                </c:pt>
              </c:numCache>
            </c:numRef>
          </c:cat>
          <c:val>
            <c:numRef>
              <c:f>SpiralG!$C$7:$C$19</c:f>
              <c:numCache>
                <c:formatCode>0.0000</c:formatCode>
                <c:ptCount val="5"/>
                <c:pt idx="0">
                  <c:v>0.434166</c:v>
                </c:pt>
                <c:pt idx="1">
                  <c:v>0.41246100000000002</c:v>
                </c:pt>
                <c:pt idx="2">
                  <c:v>0.36454700000000001</c:v>
                </c:pt>
                <c:pt idx="3">
                  <c:v>0.29221999999999998</c:v>
                </c:pt>
                <c:pt idx="4">
                  <c:v>0.220579</c:v>
                </c:pt>
              </c:numCache>
            </c:numRef>
          </c:val>
        </c:ser>
        <c:ser>
          <c:idx val="1"/>
          <c:order val="1"/>
          <c:tx>
            <c:strRef>
              <c:f>SpiralG!$E$22</c:f>
              <c:strCache>
                <c:ptCount val="1"/>
                <c:pt idx="0">
                  <c:v>MRWcos</c:v>
                </c:pt>
              </c:strCache>
            </c:strRef>
          </c:tx>
          <c:invertIfNegative val="0"/>
          <c:val>
            <c:numRef>
              <c:f>SpiralG!$E$25:$E$37</c:f>
              <c:numCache>
                <c:formatCode>0.0000</c:formatCode>
                <c:ptCount val="5"/>
                <c:pt idx="0">
                  <c:v>0.21718399999999999</c:v>
                </c:pt>
                <c:pt idx="1">
                  <c:v>0.22952800000000001</c:v>
                </c:pt>
                <c:pt idx="2">
                  <c:v>0.214786</c:v>
                </c:pt>
                <c:pt idx="3">
                  <c:v>0.22311800000000001</c:v>
                </c:pt>
                <c:pt idx="4">
                  <c:v>0.229495</c:v>
                </c:pt>
              </c:numCache>
            </c:numRef>
          </c:val>
        </c:ser>
        <c:ser>
          <c:idx val="2"/>
          <c:order val="2"/>
          <c:tx>
            <c:v>MRWrf</c:v>
          </c:tx>
          <c:invertIfNegative val="0"/>
          <c:val>
            <c:numRef>
              <c:f>SpiralG!$O$61:$O$73</c:f>
              <c:numCache>
                <c:formatCode>0.0000</c:formatCode>
                <c:ptCount val="5"/>
                <c:pt idx="0">
                  <c:v>0.404559</c:v>
                </c:pt>
                <c:pt idx="1">
                  <c:v>0.411441</c:v>
                </c:pt>
                <c:pt idx="2">
                  <c:v>0.43760700000000002</c:v>
                </c:pt>
                <c:pt idx="3">
                  <c:v>0.46216600000000002</c:v>
                </c:pt>
                <c:pt idx="4">
                  <c:v>0.489736</c:v>
                </c:pt>
              </c:numCache>
            </c:numRef>
          </c:val>
        </c:ser>
        <c:ser>
          <c:idx val="3"/>
          <c:order val="3"/>
          <c:tx>
            <c:v>MRWtf</c:v>
          </c:tx>
          <c:invertIfNegative val="0"/>
          <c:val>
            <c:numRef>
              <c:f>SpiralG!$O$25:$O$37</c:f>
              <c:numCache>
                <c:formatCode>0.0000</c:formatCode>
                <c:ptCount val="5"/>
                <c:pt idx="0">
                  <c:v>0.81375399999999998</c:v>
                </c:pt>
                <c:pt idx="1">
                  <c:v>0.90242</c:v>
                </c:pt>
                <c:pt idx="2">
                  <c:v>0.93463300000000005</c:v>
                </c:pt>
                <c:pt idx="3">
                  <c:v>0.96030599999999999</c:v>
                </c:pt>
                <c:pt idx="4">
                  <c:v>0.97384899999999996</c:v>
                </c:pt>
              </c:numCache>
            </c:numRef>
          </c:val>
        </c:ser>
        <c:ser>
          <c:idx val="4"/>
          <c:order val="4"/>
          <c:tx>
            <c:strRef>
              <c:f>SpiralG!$I$22</c:f>
              <c:strCache>
                <c:ptCount val="1"/>
                <c:pt idx="0">
                  <c:v>MRWgk</c:v>
                </c:pt>
              </c:strCache>
            </c:strRef>
          </c:tx>
          <c:invertIfNegative val="0"/>
          <c:val>
            <c:numRef>
              <c:f>SpiralG!$I$25:$I$37</c:f>
              <c:numCache>
                <c:formatCode>0.0000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68128"/>
        <c:axId val="52786304"/>
      </c:barChart>
      <c:catAx>
        <c:axId val="5276812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52786304"/>
        <c:crosses val="autoZero"/>
        <c:auto val="1"/>
        <c:lblAlgn val="ctr"/>
        <c:lblOffset val="100"/>
        <c:noMultiLvlLbl val="0"/>
      </c:catAx>
      <c:valAx>
        <c:axId val="52786304"/>
        <c:scaling>
          <c:orientation val="minMax"/>
          <c:max val="1"/>
          <c:min val="0.2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52768128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0.88525262467191601"/>
          <c:y val="5.348250218722659E-2"/>
          <c:w val="9.2177930883639542E-2"/>
          <c:h val="0.46525678040244972"/>
        </c:manualLayout>
      </c:layout>
      <c:overlay val="0"/>
      <c:txPr>
        <a:bodyPr/>
        <a:lstStyle/>
        <a:p>
          <a:pPr>
            <a:defRPr cap="small" baseline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GaussianG!$C$4</c:f>
              <c:strCache>
                <c:ptCount val="1"/>
                <c:pt idx="0">
                  <c:v>SVM</c:v>
                </c:pt>
              </c:strCache>
            </c:strRef>
          </c:tx>
          <c:invertIfNegative val="0"/>
          <c:cat>
            <c:numRef>
              <c:f>GaussianG!$B$7:$B$19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0.16</c:v>
                </c:pt>
                <c:pt idx="4">
                  <c:v>0.32</c:v>
                </c:pt>
              </c:numCache>
            </c:numRef>
          </c:cat>
          <c:val>
            <c:numRef>
              <c:f>GaussianG!$C$7:$C$19</c:f>
              <c:numCache>
                <c:formatCode>0.0000</c:formatCode>
                <c:ptCount val="5"/>
                <c:pt idx="0">
                  <c:v>0.38092799999999999</c:v>
                </c:pt>
                <c:pt idx="1">
                  <c:v>0.52918600000000005</c:v>
                </c:pt>
                <c:pt idx="2">
                  <c:v>0.66787399999999997</c:v>
                </c:pt>
                <c:pt idx="3">
                  <c:v>0.84352899999999997</c:v>
                </c:pt>
                <c:pt idx="4">
                  <c:v>0.84154499999999999</c:v>
                </c:pt>
              </c:numCache>
            </c:numRef>
          </c:val>
        </c:ser>
        <c:ser>
          <c:idx val="1"/>
          <c:order val="1"/>
          <c:tx>
            <c:strRef>
              <c:f>GaussianG!$E$22</c:f>
              <c:strCache>
                <c:ptCount val="1"/>
                <c:pt idx="0">
                  <c:v>MRWcos</c:v>
                </c:pt>
              </c:strCache>
            </c:strRef>
          </c:tx>
          <c:invertIfNegative val="0"/>
          <c:val>
            <c:numRef>
              <c:f>GaussianG!$E$25:$E$37</c:f>
              <c:numCache>
                <c:formatCode>0.0000</c:formatCode>
                <c:ptCount val="5"/>
                <c:pt idx="0">
                  <c:v>0.906246</c:v>
                </c:pt>
                <c:pt idx="1">
                  <c:v>0.92464000000000002</c:v>
                </c:pt>
                <c:pt idx="2">
                  <c:v>0.91195800000000005</c:v>
                </c:pt>
                <c:pt idx="3">
                  <c:v>0.92165799999999998</c:v>
                </c:pt>
                <c:pt idx="4">
                  <c:v>0.91114099999999998</c:v>
                </c:pt>
              </c:numCache>
            </c:numRef>
          </c:val>
        </c:ser>
        <c:ser>
          <c:idx val="2"/>
          <c:order val="2"/>
          <c:tx>
            <c:v>MRWrf</c:v>
          </c:tx>
          <c:invertIfNegative val="0"/>
          <c:val>
            <c:numRef>
              <c:f>GaussianG!$O$61:$O$73</c:f>
              <c:numCache>
                <c:formatCode>0.0000</c:formatCode>
                <c:ptCount val="5"/>
                <c:pt idx="0">
                  <c:v>0.979626</c:v>
                </c:pt>
                <c:pt idx="1">
                  <c:v>0.98022100000000001</c:v>
                </c:pt>
                <c:pt idx="2">
                  <c:v>0.98138000000000003</c:v>
                </c:pt>
                <c:pt idx="3">
                  <c:v>0.97435000000000005</c:v>
                </c:pt>
                <c:pt idx="4">
                  <c:v>0.96310600000000002</c:v>
                </c:pt>
              </c:numCache>
            </c:numRef>
          </c:val>
        </c:ser>
        <c:ser>
          <c:idx val="3"/>
          <c:order val="3"/>
          <c:tx>
            <c:v>MRWtf</c:v>
          </c:tx>
          <c:invertIfNegative val="0"/>
          <c:val>
            <c:numRef>
              <c:f>GaussianG!$O$25:$O$37</c:f>
              <c:numCache>
                <c:formatCode>0.0000</c:formatCode>
                <c:ptCount val="5"/>
                <c:pt idx="0">
                  <c:v>0.97423999999999999</c:v>
                </c:pt>
                <c:pt idx="1">
                  <c:v>0.98646100000000003</c:v>
                </c:pt>
                <c:pt idx="2">
                  <c:v>0.98536000000000001</c:v>
                </c:pt>
                <c:pt idx="3">
                  <c:v>0.98993399999999998</c:v>
                </c:pt>
                <c:pt idx="4">
                  <c:v>0.98536100000000004</c:v>
                </c:pt>
              </c:numCache>
            </c:numRef>
          </c:val>
        </c:ser>
        <c:ser>
          <c:idx val="4"/>
          <c:order val="4"/>
          <c:tx>
            <c:strRef>
              <c:f>GaussianG!$I$22</c:f>
              <c:strCache>
                <c:ptCount val="1"/>
                <c:pt idx="0">
                  <c:v>MRWgk</c:v>
                </c:pt>
              </c:strCache>
            </c:strRef>
          </c:tx>
          <c:invertIfNegative val="0"/>
          <c:val>
            <c:numRef>
              <c:f>GaussianG!$I$25:$I$37</c:f>
              <c:numCache>
                <c:formatCode>0.0000</c:formatCode>
                <c:ptCount val="5"/>
                <c:pt idx="0">
                  <c:v>0.98711400000000005</c:v>
                </c:pt>
                <c:pt idx="1">
                  <c:v>0.996502</c:v>
                </c:pt>
                <c:pt idx="2">
                  <c:v>0.99081900000000001</c:v>
                </c:pt>
                <c:pt idx="3">
                  <c:v>0.985981</c:v>
                </c:pt>
                <c:pt idx="4">
                  <c:v>0.98062700000000003</c:v>
                </c:pt>
              </c:numCache>
            </c:numRef>
          </c:val>
        </c:ser>
        <c:ser>
          <c:idx val="5"/>
          <c:order val="5"/>
          <c:tx>
            <c:strRef>
              <c:f>GaussianG!$E$40</c:f>
              <c:strCache>
                <c:ptCount val="1"/>
                <c:pt idx="0">
                  <c:v>HFcos</c:v>
                </c:pt>
              </c:strCache>
            </c:strRef>
          </c:tx>
          <c:invertIfNegative val="0"/>
          <c:val>
            <c:numRef>
              <c:f>GaussianG!$E$43:$E$55</c:f>
              <c:numCache>
                <c:formatCode>0.0000</c:formatCode>
                <c:ptCount val="5"/>
                <c:pt idx="0">
                  <c:v>0.68545</c:v>
                </c:pt>
                <c:pt idx="1">
                  <c:v>0.68902399999999997</c:v>
                </c:pt>
                <c:pt idx="2">
                  <c:v>0.79177299999999995</c:v>
                </c:pt>
                <c:pt idx="3">
                  <c:v>0.84221000000000001</c:v>
                </c:pt>
                <c:pt idx="4">
                  <c:v>0.83652700000000002</c:v>
                </c:pt>
              </c:numCache>
            </c:numRef>
          </c:val>
        </c:ser>
        <c:ser>
          <c:idx val="8"/>
          <c:order val="6"/>
          <c:tx>
            <c:v>HFrf</c:v>
          </c:tx>
          <c:invertIfNegative val="0"/>
          <c:val>
            <c:numRef>
              <c:f>GaussianG!$O$79:$O$91</c:f>
              <c:numCache>
                <c:formatCode>0.0000</c:formatCode>
                <c:ptCount val="5"/>
                <c:pt idx="0">
                  <c:v>0.75223700000000004</c:v>
                </c:pt>
                <c:pt idx="1">
                  <c:v>0.83053999999999994</c:v>
                </c:pt>
                <c:pt idx="2">
                  <c:v>0.86842299999999994</c:v>
                </c:pt>
                <c:pt idx="3">
                  <c:v>0.89721600000000001</c:v>
                </c:pt>
                <c:pt idx="4">
                  <c:v>0.91316600000000003</c:v>
                </c:pt>
              </c:numCache>
            </c:numRef>
          </c:val>
        </c:ser>
        <c:ser>
          <c:idx val="6"/>
          <c:order val="7"/>
          <c:tx>
            <c:v>HFtf</c:v>
          </c:tx>
          <c:invertIfNegative val="0"/>
          <c:val>
            <c:numRef>
              <c:f>GaussianG!$O$43:$O$55</c:f>
              <c:numCache>
                <c:formatCode>0.0000</c:formatCode>
                <c:ptCount val="5"/>
                <c:pt idx="0">
                  <c:v>0.55679000000000001</c:v>
                </c:pt>
                <c:pt idx="1">
                  <c:v>0.69681099999999996</c:v>
                </c:pt>
                <c:pt idx="2">
                  <c:v>0.86348800000000003</c:v>
                </c:pt>
                <c:pt idx="3">
                  <c:v>0.95177</c:v>
                </c:pt>
                <c:pt idx="4">
                  <c:v>0.98903300000000005</c:v>
                </c:pt>
              </c:numCache>
            </c:numRef>
          </c:val>
        </c:ser>
        <c:ser>
          <c:idx val="7"/>
          <c:order val="8"/>
          <c:tx>
            <c:strRef>
              <c:f>GaussianG!$I$40</c:f>
              <c:strCache>
                <c:ptCount val="1"/>
                <c:pt idx="0">
                  <c:v>HFgk</c:v>
                </c:pt>
              </c:strCache>
            </c:strRef>
          </c:tx>
          <c:invertIfNegative val="0"/>
          <c:val>
            <c:numRef>
              <c:f>GaussianG!$I$43:$I$55</c:f>
              <c:numCache>
                <c:formatCode>0.0000</c:formatCode>
                <c:ptCount val="5"/>
                <c:pt idx="0">
                  <c:v>0.83145800000000003</c:v>
                </c:pt>
                <c:pt idx="1">
                  <c:v>0.91710599999999998</c:v>
                </c:pt>
                <c:pt idx="2">
                  <c:v>0.95205300000000004</c:v>
                </c:pt>
                <c:pt idx="3">
                  <c:v>0.964005</c:v>
                </c:pt>
                <c:pt idx="4">
                  <c:v>0.98492100000000005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89696"/>
        <c:axId val="45391232"/>
      </c:barChart>
      <c:catAx>
        <c:axId val="4538969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45391232"/>
        <c:crosses val="autoZero"/>
        <c:auto val="1"/>
        <c:lblAlgn val="ctr"/>
        <c:lblOffset val="100"/>
        <c:noMultiLvlLbl val="0"/>
      </c:catAx>
      <c:valAx>
        <c:axId val="45391232"/>
        <c:scaling>
          <c:orientation val="minMax"/>
          <c:max val="1"/>
          <c:min val="0.2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45389696"/>
        <c:crosses val="autoZero"/>
        <c:crossBetween val="between"/>
      </c:valAx>
      <c:spPr>
        <a:solidFill>
          <a:srgbClr val="FFFFFF"/>
        </a:solidFill>
        <a:ln>
          <a:solidFill>
            <a:srgbClr val="FFFFFF"/>
          </a:solidFill>
        </a:ln>
      </c:spPr>
    </c:plotArea>
    <c:legend>
      <c:legendPos val="r"/>
      <c:layout>
        <c:manualLayout>
          <c:xMode val="edge"/>
          <c:yMode val="edge"/>
          <c:x val="0.88004429133858264"/>
          <c:y val="4.7926946631671033E-2"/>
          <c:w val="9.2177930883639542E-2"/>
          <c:h val="0.81525678040244964"/>
        </c:manualLayout>
      </c:layout>
      <c:overlay val="0"/>
      <c:txPr>
        <a:bodyPr/>
        <a:lstStyle/>
        <a:p>
          <a:pPr>
            <a:defRPr cap="small" baseline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TRWalkG!$C$4</c:f>
              <c:strCache>
                <c:ptCount val="1"/>
                <c:pt idx="0">
                  <c:v>SVM</c:v>
                </c:pt>
              </c:strCache>
            </c:strRef>
          </c:tx>
          <c:invertIfNegative val="0"/>
          <c:cat>
            <c:numRef>
              <c:f>TRWalkG!$B$7:$B$19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0.16</c:v>
                </c:pt>
                <c:pt idx="4">
                  <c:v>0.32</c:v>
                </c:pt>
              </c:numCache>
            </c:numRef>
          </c:cat>
          <c:val>
            <c:numRef>
              <c:f>TRWalkG!$C$7:$C$19</c:f>
              <c:numCache>
                <c:formatCode>0.0000</c:formatCode>
                <c:ptCount val="5"/>
                <c:pt idx="0">
                  <c:v>0.79755900000000002</c:v>
                </c:pt>
                <c:pt idx="1">
                  <c:v>0.837063</c:v>
                </c:pt>
                <c:pt idx="2">
                  <c:v>0.90685400000000005</c:v>
                </c:pt>
                <c:pt idx="3">
                  <c:v>0.99761500000000003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TRWalkG!$E$22</c:f>
              <c:strCache>
                <c:ptCount val="1"/>
                <c:pt idx="0">
                  <c:v>MRWcos</c:v>
                </c:pt>
              </c:strCache>
            </c:strRef>
          </c:tx>
          <c:invertIfNegative val="0"/>
          <c:val>
            <c:numRef>
              <c:f>TRWalkG!$E$25:$E$37</c:f>
              <c:numCache>
                <c:formatCode>0.0000</c:formatCode>
                <c:ptCount val="5"/>
                <c:pt idx="0">
                  <c:v>0.50285100000000005</c:v>
                </c:pt>
                <c:pt idx="1">
                  <c:v>0.55828199999999994</c:v>
                </c:pt>
                <c:pt idx="2">
                  <c:v>0.58200200000000002</c:v>
                </c:pt>
                <c:pt idx="3">
                  <c:v>0.61343800000000004</c:v>
                </c:pt>
                <c:pt idx="4">
                  <c:v>0.63424499999999995</c:v>
                </c:pt>
              </c:numCache>
            </c:numRef>
          </c:val>
        </c:ser>
        <c:ser>
          <c:idx val="2"/>
          <c:order val="2"/>
          <c:tx>
            <c:v>MRWrf</c:v>
          </c:tx>
          <c:invertIfNegative val="0"/>
          <c:val>
            <c:numRef>
              <c:f>TRWalkG!$O$61:$O$73</c:f>
              <c:numCache>
                <c:formatCode>0.0000</c:formatCode>
                <c:ptCount val="5"/>
                <c:pt idx="0">
                  <c:v>0.76110999999999995</c:v>
                </c:pt>
                <c:pt idx="1">
                  <c:v>0.741313</c:v>
                </c:pt>
                <c:pt idx="2">
                  <c:v>0.86188299999999995</c:v>
                </c:pt>
                <c:pt idx="3">
                  <c:v>0.88309300000000002</c:v>
                </c:pt>
                <c:pt idx="4">
                  <c:v>0.91804399999999997</c:v>
                </c:pt>
              </c:numCache>
            </c:numRef>
          </c:val>
        </c:ser>
        <c:ser>
          <c:idx val="3"/>
          <c:order val="3"/>
          <c:tx>
            <c:v>MRWtf</c:v>
          </c:tx>
          <c:invertIfNegative val="0"/>
          <c:val>
            <c:numRef>
              <c:f>TRWalkG!$O$25:$O$37</c:f>
              <c:numCache>
                <c:formatCode>0.0000</c:formatCode>
                <c:ptCount val="5"/>
                <c:pt idx="0">
                  <c:v>0.72060500000000005</c:v>
                </c:pt>
                <c:pt idx="1">
                  <c:v>0.78521700000000005</c:v>
                </c:pt>
                <c:pt idx="2">
                  <c:v>0.87203600000000003</c:v>
                </c:pt>
                <c:pt idx="3">
                  <c:v>0.89942</c:v>
                </c:pt>
                <c:pt idx="4">
                  <c:v>0.95064400000000004</c:v>
                </c:pt>
              </c:numCache>
            </c:numRef>
          </c:val>
        </c:ser>
        <c:ser>
          <c:idx val="4"/>
          <c:order val="4"/>
          <c:tx>
            <c:strRef>
              <c:f>TRWalkG!$I$22</c:f>
              <c:strCache>
                <c:ptCount val="1"/>
                <c:pt idx="0">
                  <c:v>MRWgk</c:v>
                </c:pt>
              </c:strCache>
            </c:strRef>
          </c:tx>
          <c:invertIfNegative val="0"/>
          <c:val>
            <c:numRef>
              <c:f>TRWalkG!$I$25:$I$37</c:f>
              <c:numCache>
                <c:formatCode>0.0000</c:formatCode>
                <c:ptCount val="5"/>
                <c:pt idx="0">
                  <c:v>0.97482100000000005</c:v>
                </c:pt>
                <c:pt idx="1">
                  <c:v>0.99258299999999999</c:v>
                </c:pt>
                <c:pt idx="2">
                  <c:v>0.99956400000000001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5"/>
          <c:order val="5"/>
          <c:tx>
            <c:strRef>
              <c:f>TRWalkG!$E$40</c:f>
              <c:strCache>
                <c:ptCount val="1"/>
                <c:pt idx="0">
                  <c:v>HFcos</c:v>
                </c:pt>
              </c:strCache>
            </c:strRef>
          </c:tx>
          <c:invertIfNegative val="0"/>
          <c:val>
            <c:numRef>
              <c:f>TRWalkG!$E$43:$E$55</c:f>
              <c:numCache>
                <c:formatCode>0.0000</c:formatCode>
                <c:ptCount val="5"/>
                <c:pt idx="0">
                  <c:v>0.48178799999999999</c:v>
                </c:pt>
                <c:pt idx="1">
                  <c:v>0.47037400000000001</c:v>
                </c:pt>
                <c:pt idx="2">
                  <c:v>0.48047299999999998</c:v>
                </c:pt>
                <c:pt idx="3">
                  <c:v>0.47566199999999997</c:v>
                </c:pt>
                <c:pt idx="4">
                  <c:v>0.482124</c:v>
                </c:pt>
              </c:numCache>
            </c:numRef>
          </c:val>
        </c:ser>
        <c:ser>
          <c:idx val="8"/>
          <c:order val="6"/>
          <c:tx>
            <c:v>HFrf</c:v>
          </c:tx>
          <c:invertIfNegative val="0"/>
          <c:val>
            <c:numRef>
              <c:f>TRWalkG!$O$79:$O$91</c:f>
              <c:numCache>
                <c:formatCode>0.0000</c:formatCode>
                <c:ptCount val="5"/>
                <c:pt idx="0">
                  <c:v>0.52899799999999997</c:v>
                </c:pt>
                <c:pt idx="1">
                  <c:v>0.50249100000000002</c:v>
                </c:pt>
                <c:pt idx="2">
                  <c:v>0.51373800000000003</c:v>
                </c:pt>
                <c:pt idx="3">
                  <c:v>0.52593599999999996</c:v>
                </c:pt>
                <c:pt idx="4">
                  <c:v>0.52510100000000004</c:v>
                </c:pt>
              </c:numCache>
            </c:numRef>
          </c:val>
        </c:ser>
        <c:ser>
          <c:idx val="6"/>
          <c:order val="7"/>
          <c:tx>
            <c:v>HFtf</c:v>
          </c:tx>
          <c:invertIfNegative val="0"/>
          <c:val>
            <c:numRef>
              <c:f>TRWalkG!$O$43:$O$55</c:f>
              <c:numCache>
                <c:formatCode>0.0000</c:formatCode>
                <c:ptCount val="5"/>
                <c:pt idx="0">
                  <c:v>0.75110299999999997</c:v>
                </c:pt>
                <c:pt idx="1">
                  <c:v>0.78099600000000002</c:v>
                </c:pt>
                <c:pt idx="2">
                  <c:v>0.85947200000000001</c:v>
                </c:pt>
                <c:pt idx="3">
                  <c:v>0.90590599999999999</c:v>
                </c:pt>
                <c:pt idx="4">
                  <c:v>0.97547499999999998</c:v>
                </c:pt>
              </c:numCache>
            </c:numRef>
          </c:val>
        </c:ser>
        <c:ser>
          <c:idx val="7"/>
          <c:order val="8"/>
          <c:tx>
            <c:strRef>
              <c:f>TRWalkG!$I$40</c:f>
              <c:strCache>
                <c:ptCount val="1"/>
                <c:pt idx="0">
                  <c:v>HFgk</c:v>
                </c:pt>
              </c:strCache>
            </c:strRef>
          </c:tx>
          <c:invertIfNegative val="0"/>
          <c:val>
            <c:numRef>
              <c:f>TRWalkG!$I$43:$I$55</c:f>
              <c:numCache>
                <c:formatCode>0.0000</c:formatCode>
                <c:ptCount val="5"/>
                <c:pt idx="0">
                  <c:v>0.98616700000000002</c:v>
                </c:pt>
                <c:pt idx="1">
                  <c:v>0.99462799999999996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35520"/>
        <c:axId val="45449600"/>
      </c:barChart>
      <c:catAx>
        <c:axId val="454355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45449600"/>
        <c:crosses val="autoZero"/>
        <c:auto val="1"/>
        <c:lblAlgn val="ctr"/>
        <c:lblOffset val="100"/>
        <c:noMultiLvlLbl val="0"/>
      </c:catAx>
      <c:valAx>
        <c:axId val="45449600"/>
        <c:scaling>
          <c:orientation val="minMax"/>
          <c:max val="1"/>
          <c:min val="0.2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45435520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0.88667609908136491"/>
          <c:y val="4.7926946631671033E-2"/>
          <c:w val="9.2490567585301831E-2"/>
          <c:h val="0.82081233595800529"/>
        </c:manualLayout>
      </c:layout>
      <c:overlay val="0"/>
      <c:txPr>
        <a:bodyPr/>
        <a:lstStyle/>
        <a:p>
          <a:pPr>
            <a:defRPr cap="small" baseline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SpiralG!$C$4</c:f>
              <c:strCache>
                <c:ptCount val="1"/>
                <c:pt idx="0">
                  <c:v>SVM</c:v>
                </c:pt>
              </c:strCache>
            </c:strRef>
          </c:tx>
          <c:invertIfNegative val="0"/>
          <c:cat>
            <c:numRef>
              <c:f>SpiralG!$B$7:$B$19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0.16</c:v>
                </c:pt>
                <c:pt idx="4">
                  <c:v>0.32</c:v>
                </c:pt>
              </c:numCache>
            </c:numRef>
          </c:cat>
          <c:val>
            <c:numRef>
              <c:f>SpiralG!$C$7:$C$19</c:f>
              <c:numCache>
                <c:formatCode>0.0000</c:formatCode>
                <c:ptCount val="5"/>
                <c:pt idx="0">
                  <c:v>0.434166</c:v>
                </c:pt>
                <c:pt idx="1">
                  <c:v>0.41246100000000002</c:v>
                </c:pt>
                <c:pt idx="2">
                  <c:v>0.36454700000000001</c:v>
                </c:pt>
                <c:pt idx="3">
                  <c:v>0.29221999999999998</c:v>
                </c:pt>
                <c:pt idx="4">
                  <c:v>0.220579</c:v>
                </c:pt>
              </c:numCache>
            </c:numRef>
          </c:val>
        </c:ser>
        <c:ser>
          <c:idx val="1"/>
          <c:order val="1"/>
          <c:tx>
            <c:strRef>
              <c:f>SpiralG!$E$22</c:f>
              <c:strCache>
                <c:ptCount val="1"/>
                <c:pt idx="0">
                  <c:v>MRWcos</c:v>
                </c:pt>
              </c:strCache>
            </c:strRef>
          </c:tx>
          <c:invertIfNegative val="0"/>
          <c:val>
            <c:numRef>
              <c:f>SpiralG!$E$25:$E$37</c:f>
              <c:numCache>
                <c:formatCode>0.0000</c:formatCode>
                <c:ptCount val="5"/>
                <c:pt idx="0">
                  <c:v>0.21718399999999999</c:v>
                </c:pt>
                <c:pt idx="1">
                  <c:v>0.22952800000000001</c:v>
                </c:pt>
                <c:pt idx="2">
                  <c:v>0.214786</c:v>
                </c:pt>
                <c:pt idx="3">
                  <c:v>0.22311800000000001</c:v>
                </c:pt>
                <c:pt idx="4">
                  <c:v>0.229495</c:v>
                </c:pt>
              </c:numCache>
            </c:numRef>
          </c:val>
        </c:ser>
        <c:ser>
          <c:idx val="2"/>
          <c:order val="2"/>
          <c:tx>
            <c:v>MRWrf</c:v>
          </c:tx>
          <c:invertIfNegative val="0"/>
          <c:val>
            <c:numRef>
              <c:f>SpiralG!$O$61:$O$73</c:f>
              <c:numCache>
                <c:formatCode>0.0000</c:formatCode>
                <c:ptCount val="5"/>
                <c:pt idx="0">
                  <c:v>0.404559</c:v>
                </c:pt>
                <c:pt idx="1">
                  <c:v>0.411441</c:v>
                </c:pt>
                <c:pt idx="2">
                  <c:v>0.43760700000000002</c:v>
                </c:pt>
                <c:pt idx="3">
                  <c:v>0.46216600000000002</c:v>
                </c:pt>
                <c:pt idx="4">
                  <c:v>0.489736</c:v>
                </c:pt>
              </c:numCache>
            </c:numRef>
          </c:val>
        </c:ser>
        <c:ser>
          <c:idx val="3"/>
          <c:order val="3"/>
          <c:tx>
            <c:v>MRWtf</c:v>
          </c:tx>
          <c:invertIfNegative val="0"/>
          <c:val>
            <c:numRef>
              <c:f>SpiralG!$O$25:$O$37</c:f>
              <c:numCache>
                <c:formatCode>0.0000</c:formatCode>
                <c:ptCount val="5"/>
                <c:pt idx="0">
                  <c:v>0.81375399999999998</c:v>
                </c:pt>
                <c:pt idx="1">
                  <c:v>0.90242</c:v>
                </c:pt>
                <c:pt idx="2">
                  <c:v>0.93463300000000005</c:v>
                </c:pt>
                <c:pt idx="3">
                  <c:v>0.96030599999999999</c:v>
                </c:pt>
                <c:pt idx="4">
                  <c:v>0.97384899999999996</c:v>
                </c:pt>
              </c:numCache>
            </c:numRef>
          </c:val>
        </c:ser>
        <c:ser>
          <c:idx val="4"/>
          <c:order val="4"/>
          <c:tx>
            <c:strRef>
              <c:f>SpiralG!$I$22</c:f>
              <c:strCache>
                <c:ptCount val="1"/>
                <c:pt idx="0">
                  <c:v>MRWgk</c:v>
                </c:pt>
              </c:strCache>
            </c:strRef>
          </c:tx>
          <c:invertIfNegative val="0"/>
          <c:val>
            <c:numRef>
              <c:f>SpiralG!$I$25:$I$37</c:f>
              <c:numCache>
                <c:formatCode>0.0000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5"/>
          <c:order val="5"/>
          <c:tx>
            <c:strRef>
              <c:f>SpiralG!$E$40</c:f>
              <c:strCache>
                <c:ptCount val="1"/>
                <c:pt idx="0">
                  <c:v>HFcos</c:v>
                </c:pt>
              </c:strCache>
            </c:strRef>
          </c:tx>
          <c:invertIfNegative val="0"/>
          <c:val>
            <c:numRef>
              <c:f>SpiralG!$E$43:$E$55</c:f>
              <c:numCache>
                <c:formatCode>0.0000</c:formatCode>
                <c:ptCount val="5"/>
                <c:pt idx="0">
                  <c:v>0.28224900000000003</c:v>
                </c:pt>
                <c:pt idx="1">
                  <c:v>0.26745999999999998</c:v>
                </c:pt>
                <c:pt idx="2">
                  <c:v>0.28700100000000001</c:v>
                </c:pt>
                <c:pt idx="3">
                  <c:v>0.26477600000000001</c:v>
                </c:pt>
                <c:pt idx="4">
                  <c:v>0.27599800000000002</c:v>
                </c:pt>
              </c:numCache>
            </c:numRef>
          </c:val>
        </c:ser>
        <c:ser>
          <c:idx val="8"/>
          <c:order val="6"/>
          <c:tx>
            <c:v>HFrf</c:v>
          </c:tx>
          <c:invertIfNegative val="0"/>
          <c:val>
            <c:numRef>
              <c:f>SpiralG!$O$79:$O$91</c:f>
              <c:numCache>
                <c:formatCode>0.0000</c:formatCode>
                <c:ptCount val="5"/>
                <c:pt idx="0">
                  <c:v>0.30434299999999997</c:v>
                </c:pt>
                <c:pt idx="1">
                  <c:v>0.30118800000000001</c:v>
                </c:pt>
                <c:pt idx="2">
                  <c:v>0.31023699999999999</c:v>
                </c:pt>
                <c:pt idx="3">
                  <c:v>0.31332399999999999</c:v>
                </c:pt>
                <c:pt idx="4">
                  <c:v>0.32117299999999999</c:v>
                </c:pt>
              </c:numCache>
            </c:numRef>
          </c:val>
        </c:ser>
        <c:ser>
          <c:idx val="6"/>
          <c:order val="7"/>
          <c:tx>
            <c:v>HFtf</c:v>
          </c:tx>
          <c:invertIfNegative val="0"/>
          <c:val>
            <c:numRef>
              <c:f>SpiralG!$O$43:$O$55</c:f>
              <c:numCache>
                <c:formatCode>0.0000</c:formatCode>
                <c:ptCount val="5"/>
                <c:pt idx="0">
                  <c:v>0.81793499999999997</c:v>
                </c:pt>
                <c:pt idx="1">
                  <c:v>0.85011599999999998</c:v>
                </c:pt>
                <c:pt idx="2">
                  <c:v>0.867147</c:v>
                </c:pt>
                <c:pt idx="3">
                  <c:v>0.86824999999999997</c:v>
                </c:pt>
                <c:pt idx="4">
                  <c:v>0.87366999999999995</c:v>
                </c:pt>
              </c:numCache>
            </c:numRef>
          </c:val>
        </c:ser>
        <c:ser>
          <c:idx val="7"/>
          <c:order val="8"/>
          <c:tx>
            <c:strRef>
              <c:f>SpiralG!$I$40</c:f>
              <c:strCache>
                <c:ptCount val="1"/>
                <c:pt idx="0">
                  <c:v>HFgk</c:v>
                </c:pt>
              </c:strCache>
            </c:strRef>
          </c:tx>
          <c:invertIfNegative val="0"/>
          <c:val>
            <c:numRef>
              <c:f>SpiralG!$I$43:$I$55</c:f>
              <c:numCache>
                <c:formatCode>0.0000</c:formatCode>
                <c:ptCount val="5"/>
                <c:pt idx="0">
                  <c:v>0.71716199999999997</c:v>
                </c:pt>
                <c:pt idx="1">
                  <c:v>0.89956499999999995</c:v>
                </c:pt>
                <c:pt idx="2">
                  <c:v>0.98973199999999995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97024"/>
        <c:axId val="45311104"/>
      </c:barChart>
      <c:catAx>
        <c:axId val="4529702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45311104"/>
        <c:crosses val="autoZero"/>
        <c:auto val="1"/>
        <c:lblAlgn val="ctr"/>
        <c:lblOffset val="100"/>
        <c:noMultiLvlLbl val="0"/>
      </c:catAx>
      <c:valAx>
        <c:axId val="45311104"/>
        <c:scaling>
          <c:orientation val="minMax"/>
          <c:max val="1"/>
          <c:min val="0.2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45297024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0.88525262467191601"/>
          <c:y val="5.348250218722659E-2"/>
          <c:w val="9.2177930883639542E-2"/>
          <c:h val="0.82081233595800529"/>
        </c:manualLayout>
      </c:layout>
      <c:overlay val="0"/>
      <c:txPr>
        <a:bodyPr/>
        <a:lstStyle/>
        <a:p>
          <a:pPr>
            <a:defRPr cap="small" baseline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1B17-7762-4BD8-AE89-45B098E2834F}" type="datetimeFigureOut">
              <a:rPr lang="en-US" smtClean="0"/>
              <a:pPr/>
              <a:t>2012/07/24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EBF76-14CE-46ED-8578-C9F61C5F8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6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3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8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8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8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33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stick with one (accuracy or </a:t>
            </a:r>
            <a:r>
              <a:rPr lang="en-US" baseline="0" dirty="0" err="1" smtClean="0"/>
              <a:t>nmi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44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33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51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51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25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80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55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81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1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15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74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1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74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61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41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00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83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4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66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0" dirty="0" smtClean="0"/>
              <a:t>, backup slide for </a:t>
            </a:r>
            <a:r>
              <a:rPr lang="en-US" baseline="0" dirty="0" err="1" smtClean="0"/>
              <a:t>NCut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PIC cluster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72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2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4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6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0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9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 or scatter plot?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33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BF76-14CE-46ED-8578-C9F61C5F8E8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4AB-C9E7-49FB-8E3D-8C5A61468CE4}" type="datetime1">
              <a:rPr lang="en-US" smtClean="0"/>
              <a:t>2012/07/24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D298-B81C-4788-AD93-E26C23406CEC}" type="datetime1">
              <a:rPr lang="en-US" smtClean="0"/>
              <a:t>2012/07/24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F81-D036-4534-841E-B4AD2FDB78B4}" type="datetime1">
              <a:rPr lang="en-US" smtClean="0"/>
              <a:t>2012/07/24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  <a:lvl2pPr marL="742950" indent="-285750">
              <a:buFont typeface="Arial" pitchFamily="34" charset="0"/>
              <a:buChar char="◦"/>
              <a:defRPr/>
            </a:lvl2pPr>
            <a:lvl4pPr marL="1600200" indent="-228600">
              <a:buFont typeface="Arial" pitchFamily="34" charset="0"/>
              <a:buChar char="◦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B9CD-0903-4610-80E1-3FC4DFFAC0A1}" type="datetime1">
              <a:rPr lang="en-US" smtClean="0"/>
              <a:t>2012/07/24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3A9-EF10-49AA-9B49-B93EE586643B}" type="datetime1">
              <a:rPr lang="en-US" smtClean="0"/>
              <a:t>2012/07/24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CC2D-9D22-411C-8653-91033591914A}" type="datetime1">
              <a:rPr lang="en-US" smtClean="0"/>
              <a:t>2012/07/24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13F-2187-4D99-B022-604489A3E850}" type="datetime1">
              <a:rPr lang="en-US" smtClean="0"/>
              <a:t>2012/07/24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B860-2AA4-4FC1-85D0-5C1384521B2A}" type="datetime1">
              <a:rPr lang="en-US" smtClean="0"/>
              <a:t>2012/07/24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7394-99E5-4AC5-B04D-2AF15EDB00D1}" type="datetime1">
              <a:rPr lang="en-US" smtClean="0"/>
              <a:t>2012/07/24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382-7DA7-4EF4-8D88-CD33BB37ADB2}" type="datetime1">
              <a:rPr lang="en-US" smtClean="0"/>
              <a:t>2012/07/24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0EF1-4747-4B1C-AA36-184F468E2B7A}" type="datetime1">
              <a:rPr lang="en-US" smtClean="0"/>
              <a:t>2012/07/24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883C-5FEF-47ED-98E0-935CBD9AA6B6}" type="datetime1">
              <a:rPr lang="en-US" smtClean="0"/>
              <a:t>2012/07/24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5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24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16.w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19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8.w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5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4.wmf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2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5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93775"/>
          </a:xfrm>
        </p:spPr>
        <p:txBody>
          <a:bodyPr>
            <a:noAutofit/>
          </a:bodyPr>
          <a:lstStyle/>
          <a:p>
            <a:r>
              <a:rPr lang="en-US" sz="3200" dirty="0" smtClean="0"/>
              <a:t>Scalable Methods for Graph-Based Unsupervised and Semi-Supervised Learning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2133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Frank Lin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PhD </a:t>
            </a:r>
            <a:r>
              <a:rPr lang="en-US" sz="1400" dirty="0"/>
              <a:t>Thesis Oral </a:t>
            </a:r>
            <a:r>
              <a:rPr lang="en-US" sz="1400" dirty="0" smtClean="0"/>
              <a:t>∙ July 24, 2012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Committee ∙ William W. </a:t>
            </a:r>
            <a:r>
              <a:rPr lang="en-US" sz="1400" dirty="0"/>
              <a:t>Cohen ∙</a:t>
            </a:r>
            <a:r>
              <a:rPr lang="en-US" sz="1400" dirty="0" smtClean="0"/>
              <a:t> Christos </a:t>
            </a:r>
            <a:r>
              <a:rPr lang="en-US" sz="1400" dirty="0" err="1" smtClean="0"/>
              <a:t>Faloutsos</a:t>
            </a:r>
            <a:r>
              <a:rPr lang="en-US" sz="1400" dirty="0"/>
              <a:t> ∙</a:t>
            </a:r>
            <a:r>
              <a:rPr lang="en-US" sz="1400" dirty="0" smtClean="0"/>
              <a:t> Tom </a:t>
            </a:r>
            <a:r>
              <a:rPr lang="en-US" sz="1400" dirty="0"/>
              <a:t>Mitchell ∙</a:t>
            </a:r>
            <a:r>
              <a:rPr lang="en-US" sz="1400" dirty="0" smtClean="0"/>
              <a:t> </a:t>
            </a:r>
            <a:r>
              <a:rPr lang="en-US" sz="1400" dirty="0" err="1" smtClean="0"/>
              <a:t>Xiaojin</a:t>
            </a:r>
            <a:r>
              <a:rPr lang="en-US" sz="1400" dirty="0" smtClean="0"/>
              <a:t> Zhu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Language Technologies Institute ∙</a:t>
            </a:r>
            <a:r>
              <a:rPr lang="en-US" sz="1400" dirty="0" smtClean="0"/>
              <a:t> </a:t>
            </a:r>
            <a:r>
              <a:rPr lang="en-US" sz="1400" dirty="0"/>
              <a:t>School of Computer Science ∙</a:t>
            </a:r>
            <a:r>
              <a:rPr lang="en-US" sz="1400" dirty="0" smtClean="0"/>
              <a:t> </a:t>
            </a:r>
            <a:r>
              <a:rPr lang="en-US" sz="1400" dirty="0"/>
              <a:t>Carnegie Mellon </a:t>
            </a:r>
            <a:r>
              <a:rPr lang="en-US" sz="1400" dirty="0" smtClean="0"/>
              <a:t>University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Spectral </a:t>
            </a:r>
            <a:r>
              <a:rPr lang="en-US" dirty="0"/>
              <a:t>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888" y="2268777"/>
            <a:ext cx="7086600" cy="36575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2880" bIns="182880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dirty="0" smtClean="0"/>
              <a:t>Normalized Cut algorithm </a:t>
            </a:r>
            <a:r>
              <a:rPr lang="en-US" sz="3400" dirty="0" smtClean="0">
                <a:solidFill>
                  <a:schemeClr val="accent3">
                    <a:lumMod val="75000"/>
                  </a:schemeClr>
                </a:solidFill>
              </a:rPr>
              <a:t>(Shi &amp; Malik 2000)</a:t>
            </a:r>
            <a:r>
              <a:rPr lang="en-US" sz="3400" dirty="0" smtClean="0"/>
              <a:t>:</a:t>
            </a:r>
            <a:endParaRPr lang="en-US" sz="3400" dirty="0"/>
          </a:p>
          <a:p>
            <a:pPr marL="628650">
              <a:buFont typeface="+mj-lt"/>
              <a:buAutoNum type="arabicPeriod"/>
            </a:pPr>
            <a:r>
              <a:rPr lang="en-US" dirty="0" smtClean="0"/>
              <a:t>Choose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similarity function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6286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Derive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from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let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W=I-D</a:t>
            </a:r>
            <a:r>
              <a:rPr lang="en-US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where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 a diagonal matrix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,i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)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=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Σ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i,j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6286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Find eigenvectors and corresponding eigenvalues of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US" dirty="0" smtClean="0"/>
          </a:p>
          <a:p>
            <a:pPr marL="6286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Pick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i="1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eigenvectors of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i="1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the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smallest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corresponding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eigenvalues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628650">
              <a:buFont typeface="+mj-lt"/>
              <a:buAutoNum type="arabicPeriod"/>
            </a:pPr>
            <a:r>
              <a:rPr lang="en-US" dirty="0"/>
              <a:t>Project the data points onto the space spanned by these </a:t>
            </a:r>
            <a:r>
              <a:rPr lang="en-US" dirty="0" smtClean="0"/>
              <a:t>eigenvectors</a:t>
            </a:r>
            <a:endParaRPr lang="en-US" dirty="0"/>
          </a:p>
          <a:p>
            <a:pPr marL="628650">
              <a:buFont typeface="+mj-lt"/>
              <a:buAutoNum type="arabicPeriod"/>
            </a:pPr>
            <a:r>
              <a:rPr lang="en-US" dirty="0"/>
              <a:t>Run </a:t>
            </a:r>
            <a:r>
              <a:rPr lang="en-US" i="1" dirty="0"/>
              <a:t>k</a:t>
            </a:r>
            <a:r>
              <a:rPr lang="en-US" dirty="0"/>
              <a:t>-means on the projected data points</a:t>
            </a:r>
          </a:p>
          <a:p>
            <a:endParaRPr lang="en-US" sz="2800" i="1" dirty="0"/>
          </a:p>
          <a:p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096000" y="1194619"/>
            <a:ext cx="2895600" cy="1184787"/>
          </a:xfrm>
          <a:prstGeom prst="wedgeRoundRectCallout">
            <a:avLst>
              <a:gd name="adj1" fmla="val -33689"/>
              <a:gd name="adj2" fmla="val 15875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Finding eigenvectors and eigenvalues of a matrix is slow in general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066800" y="1125794"/>
            <a:ext cx="4343400" cy="1066800"/>
          </a:xfrm>
          <a:prstGeom prst="wedgeRoundRectCallout">
            <a:avLst>
              <a:gd name="adj1" fmla="val 68258"/>
              <a:gd name="adj2" fmla="val -2448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Can we find a similar low-dimensional embedding for clustering without eigenvectors?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7543799" y="4419600"/>
            <a:ext cx="1467465" cy="1143000"/>
          </a:xfrm>
          <a:prstGeom prst="wedgeRoundRectCallout">
            <a:avLst>
              <a:gd name="adj1" fmla="val 19623"/>
              <a:gd name="adj2" fmla="val -2385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There are more efficient approximation methods*</a:t>
            </a:r>
            <a:endParaRPr lang="en-US" sz="1300" dirty="0"/>
          </a:p>
        </p:txBody>
      </p:sp>
      <p:sp>
        <p:nvSpPr>
          <p:cNvPr id="3" name="Rounded Rectangle 2"/>
          <p:cNvSpPr/>
          <p:nvPr/>
        </p:nvSpPr>
        <p:spPr>
          <a:xfrm>
            <a:off x="1101436" y="5715000"/>
            <a:ext cx="6858000" cy="7723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the eigenvectors of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I-D</a:t>
            </a:r>
            <a:r>
              <a:rPr lang="en-US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corresponding to the smallest eigenvalues are the eigenvectors of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/>
              <a:t> corresponding to the </a:t>
            </a:r>
            <a:r>
              <a:rPr lang="en-US" dirty="0" smtClean="0"/>
              <a:t>largest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901844"/>
              </p:ext>
            </p:extLst>
          </p:nvPr>
        </p:nvGraphicFramePr>
        <p:xfrm>
          <a:off x="914400" y="2743200"/>
          <a:ext cx="7315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Synthetic Data Result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572000" y="1371600"/>
            <a:ext cx="2209800" cy="990600"/>
          </a:xfrm>
          <a:prstGeom prst="wedgeRoundRectCallout">
            <a:avLst>
              <a:gd name="adj1" fmla="val -13279"/>
              <a:gd name="adj2" fmla="val 96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SVM does well because of linearly 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41400" y="5638800"/>
            <a:ext cx="3352800" cy="990600"/>
          </a:xfrm>
          <a:prstGeom prst="wedgeRoundRectCallout">
            <a:avLst>
              <a:gd name="adj1" fmla="val -22253"/>
              <a:gd name="adj2" fmla="val -11127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Both RF and TF work well while COS fails because it’s not rotation-invariant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  <p:pic>
        <p:nvPicPr>
          <p:cNvPr id="7" name="Picture 4" descr="C:\Users\frank\Desktop\My Dropbox\Papers\PhDThesis\latex\fig\gk\2walk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63" y="925830"/>
            <a:ext cx="175326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 animBg="1"/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654639"/>
              </p:ext>
            </p:extLst>
          </p:nvPr>
        </p:nvGraphicFramePr>
        <p:xfrm>
          <a:off x="914400" y="2743200"/>
          <a:ext cx="7315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Synthetic Data Result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5410200"/>
            <a:ext cx="2743200" cy="1219200"/>
          </a:xfrm>
          <a:prstGeom prst="wedgeRoundRectCallout">
            <a:avLst>
              <a:gd name="adj1" fmla="val 5440"/>
              <a:gd name="adj2" fmla="val -9588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TF works on this difficult dataset; RF did not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6" name="Picture 3" descr="C:\Users\frank\Desktop\My Dropbox\Papers\PhDThesis\latex\fig\gk\3spira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669" y="1066800"/>
            <a:ext cx="85833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GeoText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GeoText</a:t>
            </a:r>
            <a:r>
              <a:rPr lang="en-US" dirty="0" smtClean="0"/>
              <a:t> geo-lexical region classification task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(Eisenstein et al. 2010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Locations and a week’s worth of Twitter posts from 9,256 users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 smtClean="0"/>
              <a:t>Given text of posts, predict user location</a:t>
            </a:r>
          </a:p>
          <a:p>
            <a:r>
              <a:rPr lang="en-US" dirty="0" smtClean="0"/>
              <a:t>Random walk learning:</a:t>
            </a:r>
          </a:p>
          <a:p>
            <a:pPr lvl="1"/>
            <a:r>
              <a:rPr lang="en-US" dirty="0" smtClean="0"/>
              <a:t>A combination of text and geolocation data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Walk from users to other users using location similarity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Walk from users to other users using text similarity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GeoText</a:t>
            </a:r>
            <a:r>
              <a:rPr lang="en-US" dirty="0" smtClean="0"/>
              <a:t> Data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GeoText</a:t>
            </a:r>
            <a:r>
              <a:rPr lang="en-US" dirty="0" smtClean="0"/>
              <a:t> data region classification task: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590800"/>
            <a:ext cx="44767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52400" y="2264228"/>
            <a:ext cx="2057400" cy="1698172"/>
          </a:xfrm>
          <a:prstGeom prst="wedgeRoundRectCallout">
            <a:avLst>
              <a:gd name="adj1" fmla="val 60961"/>
              <a:gd name="adj2" fmla="val 74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State-of-the-art topic model classifier; does more than region classification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4495800"/>
            <a:ext cx="2057400" cy="1317172"/>
          </a:xfrm>
          <a:prstGeom prst="wedgeRoundRectCallout">
            <a:avLst>
              <a:gd name="adj1" fmla="val 62020"/>
              <a:gd name="adj2" fmla="val 1828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Competitive with Geographic topic model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086600" y="2133600"/>
            <a:ext cx="1600200" cy="1295400"/>
          </a:xfrm>
          <a:prstGeom prst="wedgeRoundRectCallout">
            <a:avLst>
              <a:gd name="adj1" fmla="val -106547"/>
              <a:gd name="adj2" fmla="val 2972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Takes roughly a day to train model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86600" y="4419600"/>
            <a:ext cx="1600200" cy="1295400"/>
          </a:xfrm>
          <a:prstGeom prst="wedgeRoundRectCallout">
            <a:avLst>
              <a:gd name="adj1" fmla="val -75255"/>
              <a:gd name="adj2" fmla="val 2048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Takes 0.12 seconds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Path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icml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asonam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ch6.1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ecai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mlg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ch7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8704437">
            <a:off x="3859035" y="5228964"/>
            <a:ext cx="457200" cy="744719"/>
          </a:xfrm>
          <a:prstGeom prst="downArrow">
            <a:avLst>
              <a:gd name="adj1" fmla="val 50000"/>
              <a:gd name="adj2" fmla="val 96242"/>
            </a:avLst>
          </a:prstGeom>
          <a:solidFill>
            <a:srgbClr val="FFFF0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0435" y="1371600"/>
            <a:ext cx="5329975" cy="5169932"/>
            <a:chOff x="1990435" y="1524000"/>
            <a:chExt cx="5329975" cy="51699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82392" y="1828800"/>
              <a:ext cx="0" cy="403860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057400" y="1524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ch2+3</a:t>
              </a:r>
            </a:p>
            <a:p>
              <a:pPr algn="ctr"/>
              <a:r>
                <a:rPr lang="en-US" sz="2000" dirty="0" smtClean="0"/>
                <a:t>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icml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0435" y="6324600"/>
              <a:ext cx="112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Clustering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2190" y="6324600"/>
              <a:ext cx="145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Classification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6000" y="1524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ch4+5</a:t>
              </a:r>
            </a:p>
            <a:p>
              <a:pPr algn="ctr"/>
              <a:r>
                <a:rPr lang="en-US" sz="2000" dirty="0" smtClean="0"/>
                <a:t>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asonam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087092" y="25146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4"/>
                  </a:solidFill>
                </a:rPr>
                <a:t>ch6</a:t>
              </a:r>
            </a:p>
            <a:p>
              <a:pPr algn="ctr"/>
              <a:r>
                <a:rPr lang="en-US" sz="1300" dirty="0" smtClean="0"/>
                <a:t>Implicit</a:t>
              </a:r>
            </a:p>
            <a:p>
              <a:pPr algn="ctr"/>
              <a:r>
                <a:rPr lang="en-US" sz="1300" dirty="0" smtClean="0"/>
                <a:t>Manifolds</a:t>
              </a:r>
            </a:p>
            <a:p>
              <a:pPr algn="ctr"/>
              <a:endParaRPr lang="en-US" sz="9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35052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ch6.1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 smtClean="0"/>
                <a:t>IM-PIC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ecai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35052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ch6.2</a:t>
              </a:r>
            </a:p>
            <a:p>
              <a:pPr algn="ctr"/>
              <a:r>
                <a:rPr lang="en-US" sz="1400" dirty="0" smtClean="0"/>
                <a:t>IM-MRW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mlg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4953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ch7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dirty="0" smtClean="0"/>
                <a:t>MM-PIC</a:t>
              </a:r>
            </a:p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in submission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4953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ch8</a:t>
              </a:r>
            </a:p>
            <a:p>
              <a:pPr algn="ctr"/>
              <a:r>
                <a:rPr lang="en-US" dirty="0" smtClean="0"/>
                <a:t>GK SSL</a:t>
              </a:r>
            </a:p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in submission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914400" y="6858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 </a:t>
            </a:r>
            <a:r>
              <a:rPr lang="en-US" sz="1200" dirty="0" smtClean="0">
                <a:solidFill>
                  <a:schemeClr val="accent2"/>
                </a:solidFill>
              </a:rPr>
              <a:t>Extensions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0435" y="1371600"/>
            <a:ext cx="5329975" cy="5169932"/>
            <a:chOff x="1990435" y="1524000"/>
            <a:chExt cx="5329975" cy="51699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82392" y="1828800"/>
              <a:ext cx="0" cy="403860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057400" y="1524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ch2+3</a:t>
              </a:r>
            </a:p>
            <a:p>
              <a:pPr algn="ctr"/>
              <a:r>
                <a:rPr lang="en-US" sz="2000" dirty="0" smtClean="0"/>
                <a:t>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icml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0435" y="6324600"/>
              <a:ext cx="112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Clustering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2190" y="6324600"/>
              <a:ext cx="145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Classification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6000" y="1524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ch4+5</a:t>
              </a:r>
            </a:p>
            <a:p>
              <a:pPr algn="ctr"/>
              <a:r>
                <a:rPr lang="en-US" sz="2000" dirty="0" smtClean="0"/>
                <a:t>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asonam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087092" y="25146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4"/>
                  </a:solidFill>
                </a:rPr>
                <a:t>ch6</a:t>
              </a:r>
            </a:p>
            <a:p>
              <a:pPr algn="ctr"/>
              <a:r>
                <a:rPr lang="en-US" sz="1300" dirty="0" smtClean="0"/>
                <a:t>Implicit</a:t>
              </a:r>
            </a:p>
            <a:p>
              <a:pPr algn="ctr"/>
              <a:r>
                <a:rPr lang="en-US" sz="1300" dirty="0" smtClean="0"/>
                <a:t>Manifolds</a:t>
              </a:r>
            </a:p>
            <a:p>
              <a:pPr algn="ctr"/>
              <a:endParaRPr lang="en-US" sz="9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35052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ch6.1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 smtClean="0"/>
                <a:t>IM-PIC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ecai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35052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ch6.2</a:t>
              </a:r>
            </a:p>
            <a:p>
              <a:pPr algn="ctr"/>
              <a:r>
                <a:rPr lang="en-US" sz="1400" dirty="0" smtClean="0"/>
                <a:t>IM-MRW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mlg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4953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ch7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dirty="0" smtClean="0"/>
                <a:t>MM-PIC</a:t>
              </a:r>
            </a:p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in submission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4953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ch8</a:t>
              </a:r>
            </a:p>
            <a:p>
              <a:pPr algn="ctr"/>
              <a:r>
                <a:rPr lang="en-US" dirty="0" smtClean="0"/>
                <a:t>GK SSL</a:t>
              </a:r>
            </a:p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in submission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457200" y="23622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Data Visual.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" y="6858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 </a:t>
            </a:r>
            <a:r>
              <a:rPr lang="en-US" sz="1200" dirty="0" smtClean="0">
                <a:solidFill>
                  <a:schemeClr val="accent2"/>
                </a:solidFill>
              </a:rPr>
              <a:t>Extensions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4" y="1600200"/>
            <a:ext cx="608239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086600" y="762000"/>
            <a:ext cx="1524000" cy="1295400"/>
          </a:xfrm>
          <a:prstGeom prst="wedgeRoundRectCallout">
            <a:avLst>
              <a:gd name="adj1" fmla="val -68690"/>
              <a:gd name="adj2" fmla="val 5661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Overlapping nodes...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4" y="1600200"/>
            <a:ext cx="608239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7086600" y="762000"/>
            <a:ext cx="1524000" cy="1295400"/>
          </a:xfrm>
          <a:prstGeom prst="wedgeRoundRectCallout">
            <a:avLst>
              <a:gd name="adj1" fmla="val -68690"/>
              <a:gd name="adj2" fmla="val 5661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be spread out easily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990600" y="5116286"/>
            <a:ext cx="1676400" cy="1295400"/>
          </a:xfrm>
          <a:prstGeom prst="wedgeRoundRectCallout">
            <a:avLst>
              <a:gd name="adj1" fmla="val 90596"/>
              <a:gd name="adj2" fmla="val -2741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Histogram indicates a cleaner 2D visualization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0435" y="1371600"/>
            <a:ext cx="5329975" cy="5169932"/>
            <a:chOff x="1990435" y="1524000"/>
            <a:chExt cx="5329975" cy="51699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82392" y="1828800"/>
              <a:ext cx="0" cy="403860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057400" y="1524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ch2+3</a:t>
              </a:r>
            </a:p>
            <a:p>
              <a:pPr algn="ctr"/>
              <a:r>
                <a:rPr lang="en-US" sz="2000" dirty="0" smtClean="0"/>
                <a:t>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icml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0435" y="6324600"/>
              <a:ext cx="112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Clustering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2190" y="6324600"/>
              <a:ext cx="145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Classification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6000" y="1524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ch4+5</a:t>
              </a:r>
            </a:p>
            <a:p>
              <a:pPr algn="ctr"/>
              <a:r>
                <a:rPr lang="en-US" sz="2000" dirty="0" smtClean="0"/>
                <a:t>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asonam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087092" y="25146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4"/>
                  </a:solidFill>
                </a:rPr>
                <a:t>ch6</a:t>
              </a:r>
            </a:p>
            <a:p>
              <a:pPr algn="ctr"/>
              <a:r>
                <a:rPr lang="en-US" sz="1300" dirty="0" smtClean="0"/>
                <a:t>Implicit</a:t>
              </a:r>
            </a:p>
            <a:p>
              <a:pPr algn="ctr"/>
              <a:r>
                <a:rPr lang="en-US" sz="1300" dirty="0" smtClean="0"/>
                <a:t>Manifolds</a:t>
              </a:r>
            </a:p>
            <a:p>
              <a:pPr algn="ctr"/>
              <a:endParaRPr lang="en-US" sz="9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35052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ch6.1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 smtClean="0"/>
                <a:t>IM-PIC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ecai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35052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ch6.2</a:t>
              </a:r>
            </a:p>
            <a:p>
              <a:pPr algn="ctr"/>
              <a:r>
                <a:rPr lang="en-US" sz="1400" dirty="0" smtClean="0"/>
                <a:t>IM-MRW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mlg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4953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ch7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dirty="0" smtClean="0"/>
                <a:t>MM-PIC</a:t>
              </a:r>
            </a:p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in submission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4953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ch8</a:t>
              </a:r>
            </a:p>
            <a:p>
              <a:pPr algn="ctr"/>
              <a:r>
                <a:rPr lang="en-US" dirty="0" smtClean="0"/>
                <a:t>GK SSL</a:t>
              </a:r>
            </a:p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in submission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457200" y="23622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Data Visual.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" y="6858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 </a:t>
            </a:r>
            <a:r>
              <a:rPr lang="en-US" sz="1200" dirty="0" smtClean="0">
                <a:solidFill>
                  <a:schemeClr val="accent2"/>
                </a:solidFill>
              </a:rPr>
              <a:t>Extensions</a:t>
            </a:r>
          </a:p>
        </p:txBody>
      </p:sp>
      <p:sp>
        <p:nvSpPr>
          <p:cNvPr id="20" name="Oval 19"/>
          <p:cNvSpPr/>
          <p:nvPr/>
        </p:nvSpPr>
        <p:spPr>
          <a:xfrm>
            <a:off x="762000" y="34290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Interactive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Power Iteration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power iteration </a:t>
            </a:r>
            <a:r>
              <a:rPr lang="en-US" sz="2800" dirty="0"/>
              <a:t>is a simple iterative method for finding the dominant eigenvector of a matrix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29000" y="312420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" name="Equation" r:id="rId3" imgW="736600" imgH="203200" progId="Equation.3">
                  <p:embed/>
                </p:oleObj>
              </mc:Choice>
              <mc:Fallback>
                <p:oleObj name="Equation" r:id="rId3" imgW="736600" imgH="20320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24200"/>
                        <a:ext cx="2209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4876800" y="4724400"/>
            <a:ext cx="1447800" cy="1600200"/>
          </a:xfrm>
          <a:prstGeom prst="wedgeRoundRectCallout">
            <a:avLst>
              <a:gd name="adj1" fmla="val -35416"/>
              <a:gd name="adj2" fmla="val -115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W </a:t>
            </a:r>
            <a:r>
              <a:rPr lang="en-US" sz="2400" dirty="0" smtClean="0"/>
              <a:t>: a square matrix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934200" y="2438400"/>
            <a:ext cx="1905000" cy="1295400"/>
          </a:xfrm>
          <a:prstGeom prst="wedgeRoundRectCallout">
            <a:avLst>
              <a:gd name="adj1" fmla="val -115606"/>
              <a:gd name="adj2" fmla="val 2726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i="1" dirty="0" err="1" smtClean="0">
                <a:solidFill>
                  <a:schemeClr val="bg1"/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 : the vector at iteration </a:t>
            </a:r>
            <a:r>
              <a:rPr lang="en-US" sz="2400" i="1" dirty="0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;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34200" y="4343400"/>
            <a:ext cx="1905000" cy="1524000"/>
          </a:xfrm>
          <a:prstGeom prst="wedgeRoundRectCallout">
            <a:avLst>
              <a:gd name="adj1" fmla="val 18436"/>
              <a:gd name="adj2" fmla="val -9900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v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0</a:t>
            </a:r>
            <a:r>
              <a:rPr lang="en-US" sz="2400" dirty="0" smtClean="0">
                <a:solidFill>
                  <a:schemeClr val="bg1"/>
                </a:solidFill>
              </a:rPr>
              <a:t> typically a random vector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371600" y="4724400"/>
            <a:ext cx="3276600" cy="1600200"/>
          </a:xfrm>
          <a:prstGeom prst="wedgeRoundRectCallout">
            <a:avLst>
              <a:gd name="adj1" fmla="val 49905"/>
              <a:gd name="adj2" fmla="val -11030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: a normalizing constant to keep </a:t>
            </a:r>
            <a:r>
              <a:rPr lang="en-US" sz="2400" i="1" dirty="0" err="1" smtClean="0">
                <a:solidFill>
                  <a:schemeClr val="bg1"/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 from getting too large or too small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2514600"/>
            <a:ext cx="2667000" cy="1676400"/>
          </a:xfrm>
          <a:prstGeom prst="wedgeRoundRectCallout">
            <a:avLst>
              <a:gd name="adj1" fmla="val 68061"/>
              <a:gd name="adj2" fmla="val 12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Typically converges quickly; fairly efficient if </a:t>
            </a:r>
            <a:r>
              <a:rPr lang="en-US" sz="2400" i="1" dirty="0" smtClean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 is a sparse matrix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0435" y="1371600"/>
            <a:ext cx="5329975" cy="5169932"/>
            <a:chOff x="1990435" y="1524000"/>
            <a:chExt cx="5329975" cy="51699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82392" y="1828800"/>
              <a:ext cx="0" cy="403860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057400" y="1524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ch2+3</a:t>
              </a:r>
            </a:p>
            <a:p>
              <a:pPr algn="ctr"/>
              <a:r>
                <a:rPr lang="en-US" sz="2000" dirty="0" smtClean="0"/>
                <a:t>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icml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0435" y="6324600"/>
              <a:ext cx="112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Clustering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2190" y="6324600"/>
              <a:ext cx="145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Classification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6000" y="1524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ch4+5</a:t>
              </a:r>
            </a:p>
            <a:p>
              <a:pPr algn="ctr"/>
              <a:r>
                <a:rPr lang="en-US" sz="2000" dirty="0" smtClean="0"/>
                <a:t>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asonam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087092" y="25146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4"/>
                  </a:solidFill>
                </a:rPr>
                <a:t>ch6</a:t>
              </a:r>
            </a:p>
            <a:p>
              <a:pPr algn="ctr"/>
              <a:r>
                <a:rPr lang="en-US" sz="1300" dirty="0" smtClean="0"/>
                <a:t>Implicit</a:t>
              </a:r>
            </a:p>
            <a:p>
              <a:pPr algn="ctr"/>
              <a:r>
                <a:rPr lang="en-US" sz="1300" dirty="0" smtClean="0"/>
                <a:t>Manifolds</a:t>
              </a:r>
            </a:p>
            <a:p>
              <a:pPr algn="ctr"/>
              <a:endParaRPr lang="en-US" sz="9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35052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ch6.1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 smtClean="0"/>
                <a:t>IM-PIC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ecai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35052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ch6.2</a:t>
              </a:r>
            </a:p>
            <a:p>
              <a:pPr algn="ctr"/>
              <a:r>
                <a:rPr lang="en-US" sz="1400" dirty="0" smtClean="0"/>
                <a:t>IM-MRW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mlg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4953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ch7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dirty="0" smtClean="0"/>
                <a:t>MM-PIC</a:t>
              </a:r>
            </a:p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in submission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4953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ch8</a:t>
              </a:r>
            </a:p>
            <a:p>
              <a:pPr algn="ctr"/>
              <a:r>
                <a:rPr lang="en-US" dirty="0" smtClean="0"/>
                <a:t>GK SSL</a:t>
              </a:r>
            </a:p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in submission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457200" y="23622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Data Visual.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" y="6858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 </a:t>
            </a:r>
            <a:r>
              <a:rPr lang="en-US" sz="1200" dirty="0" smtClean="0">
                <a:solidFill>
                  <a:schemeClr val="accent2"/>
                </a:solidFill>
              </a:rPr>
              <a:t>Extensions</a:t>
            </a:r>
          </a:p>
        </p:txBody>
      </p:sp>
      <p:sp>
        <p:nvSpPr>
          <p:cNvPr id="18" name="Oval 17"/>
          <p:cNvSpPr/>
          <p:nvPr/>
        </p:nvSpPr>
        <p:spPr>
          <a:xfrm>
            <a:off x="4076206" y="40386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accent4"/>
                </a:solidFill>
              </a:rPr>
              <a:t>Learn Edge Weights</a:t>
            </a:r>
          </a:p>
        </p:txBody>
      </p:sp>
      <p:sp>
        <p:nvSpPr>
          <p:cNvPr id="20" name="Oval 19"/>
          <p:cNvSpPr/>
          <p:nvPr/>
        </p:nvSpPr>
        <p:spPr>
          <a:xfrm>
            <a:off x="762000" y="34290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Interactive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Edge Weights for 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via constraints:</a:t>
            </a:r>
          </a:p>
          <a:p>
            <a:pPr lvl="1"/>
            <a:r>
              <a:rPr lang="en-US" dirty="0" smtClean="0"/>
              <a:t>must-link (should be in the same cluster)</a:t>
            </a:r>
          </a:p>
          <a:p>
            <a:pPr lvl="1"/>
            <a:r>
              <a:rPr lang="en-US" dirty="0" smtClean="0"/>
              <a:t>cannot-link (should not be in the same cluster)</a:t>
            </a:r>
          </a:p>
          <a:p>
            <a:r>
              <a:rPr lang="en-US" dirty="0" smtClean="0"/>
              <a:t>Objective: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5295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33600" y="4931229"/>
            <a:ext cx="1752600" cy="723900"/>
          </a:xfrm>
          <a:prstGeom prst="wedgeRoundRectCallout">
            <a:avLst>
              <a:gd name="adj1" fmla="val 19442"/>
              <a:gd name="adj2" fmla="val -88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Must-links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410200" y="4953000"/>
            <a:ext cx="1752600" cy="723900"/>
          </a:xfrm>
          <a:prstGeom prst="wedgeRoundRectCallout">
            <a:avLst>
              <a:gd name="adj1" fmla="val 19442"/>
              <a:gd name="adj2" fmla="val -85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Cannot-links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Edge Weights for 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Recursive gradient: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95550"/>
            <a:ext cx="54387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200775" y="3473450"/>
            <a:ext cx="1524000" cy="1193800"/>
            <a:chOff x="6477000" y="3111500"/>
            <a:chExt cx="1524000" cy="119380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6553200" y="3111500"/>
              <a:ext cx="1447800" cy="83820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Recursion</a:t>
              </a:r>
              <a:endParaRPr lang="en-US" dirty="0"/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6877050" y="3714750"/>
              <a:ext cx="190500" cy="990600"/>
            </a:xfrm>
            <a:prstGeom prst="leftBrace">
              <a:avLst>
                <a:gd name="adj1" fmla="val 37500"/>
                <a:gd name="adj2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6276975" y="1847850"/>
            <a:ext cx="2409825" cy="1295400"/>
          </a:xfrm>
          <a:prstGeom prst="wedgeRoundRectCallout">
            <a:avLst>
              <a:gd name="adj1" fmla="val -19252"/>
              <a:gd name="adj2" fmla="val 8406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be efficiently computed, in a way similar to power 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0435" y="1371600"/>
            <a:ext cx="5329975" cy="5169932"/>
            <a:chOff x="1990435" y="1524000"/>
            <a:chExt cx="5329975" cy="51699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82392" y="1828800"/>
              <a:ext cx="0" cy="403860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057400" y="1524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ch2+3</a:t>
              </a:r>
            </a:p>
            <a:p>
              <a:pPr algn="ctr"/>
              <a:r>
                <a:rPr lang="en-US" sz="2000" dirty="0" smtClean="0"/>
                <a:t>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icml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0435" y="6324600"/>
              <a:ext cx="112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Clustering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2190" y="6324600"/>
              <a:ext cx="145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Classification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6000" y="1524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ch4+5</a:t>
              </a:r>
            </a:p>
            <a:p>
              <a:pPr algn="ctr"/>
              <a:r>
                <a:rPr lang="en-US" sz="2000" dirty="0" smtClean="0"/>
                <a:t>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asonam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087092" y="25146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4"/>
                  </a:solidFill>
                </a:rPr>
                <a:t>ch6</a:t>
              </a:r>
            </a:p>
            <a:p>
              <a:pPr algn="ctr"/>
              <a:r>
                <a:rPr lang="en-US" sz="1300" dirty="0" smtClean="0"/>
                <a:t>Implicit</a:t>
              </a:r>
            </a:p>
            <a:p>
              <a:pPr algn="ctr"/>
              <a:r>
                <a:rPr lang="en-US" sz="1300" dirty="0" smtClean="0"/>
                <a:t>Manifolds</a:t>
              </a:r>
            </a:p>
            <a:p>
              <a:pPr algn="ctr"/>
              <a:endParaRPr lang="en-US" sz="9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35052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ch6.1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 smtClean="0"/>
                <a:t>IM-PIC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ecai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35052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ch6.2</a:t>
              </a:r>
            </a:p>
            <a:p>
              <a:pPr algn="ctr"/>
              <a:r>
                <a:rPr lang="en-US" sz="1400" dirty="0" smtClean="0"/>
                <a:t>IM-MRW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mlg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4953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ch7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dirty="0" smtClean="0"/>
                <a:t>MM-PIC</a:t>
              </a:r>
            </a:p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in submission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4953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ch8</a:t>
              </a:r>
            </a:p>
            <a:p>
              <a:pPr algn="ctr"/>
              <a:r>
                <a:rPr lang="en-US" dirty="0" smtClean="0"/>
                <a:t>GK SSL</a:t>
              </a:r>
            </a:p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in submission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457200" y="23622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Data Visual.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" y="6858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 </a:t>
            </a:r>
            <a:r>
              <a:rPr lang="en-US" sz="1200" dirty="0" smtClean="0">
                <a:solidFill>
                  <a:schemeClr val="accent2"/>
                </a:solidFill>
              </a:rPr>
              <a:t>Extensions</a:t>
            </a:r>
          </a:p>
        </p:txBody>
      </p:sp>
      <p:sp>
        <p:nvSpPr>
          <p:cNvPr id="18" name="Oval 17"/>
          <p:cNvSpPr/>
          <p:nvPr/>
        </p:nvSpPr>
        <p:spPr>
          <a:xfrm>
            <a:off x="4076206" y="40386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accent4"/>
                </a:solidFill>
              </a:rPr>
              <a:t>Learn Edge Weights</a:t>
            </a:r>
          </a:p>
        </p:txBody>
      </p:sp>
      <p:sp>
        <p:nvSpPr>
          <p:cNvPr id="19" name="Oval 18"/>
          <p:cNvSpPr/>
          <p:nvPr/>
        </p:nvSpPr>
        <p:spPr>
          <a:xfrm>
            <a:off x="7391400" y="44196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dirty="0" smtClean="0">
                <a:solidFill>
                  <a:schemeClr val="accent1"/>
                </a:solidFill>
              </a:rPr>
              <a:t>Other Kernels for SSL</a:t>
            </a:r>
          </a:p>
        </p:txBody>
      </p:sp>
      <p:sp>
        <p:nvSpPr>
          <p:cNvPr id="20" name="Oval 19"/>
          <p:cNvSpPr/>
          <p:nvPr/>
        </p:nvSpPr>
        <p:spPr>
          <a:xfrm>
            <a:off x="762000" y="34290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Interactive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0435" y="1371600"/>
            <a:ext cx="5329975" cy="5169932"/>
            <a:chOff x="1990435" y="1524000"/>
            <a:chExt cx="5329975" cy="51699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82392" y="1828800"/>
              <a:ext cx="0" cy="403860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057400" y="1524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ch2+3</a:t>
              </a:r>
            </a:p>
            <a:p>
              <a:pPr algn="ctr"/>
              <a:r>
                <a:rPr lang="en-US" sz="2000" dirty="0" smtClean="0"/>
                <a:t>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icml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0435" y="6324600"/>
              <a:ext cx="112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Clustering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2190" y="6324600"/>
              <a:ext cx="145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Classification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6000" y="1524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ch4+5</a:t>
              </a:r>
            </a:p>
            <a:p>
              <a:pPr algn="ctr"/>
              <a:r>
                <a:rPr lang="en-US" sz="2000" dirty="0" smtClean="0"/>
                <a:t>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asonam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087092" y="25146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4"/>
                  </a:solidFill>
                </a:rPr>
                <a:t>ch6</a:t>
              </a:r>
            </a:p>
            <a:p>
              <a:pPr algn="ctr"/>
              <a:r>
                <a:rPr lang="en-US" sz="1300" dirty="0" smtClean="0"/>
                <a:t>Implicit</a:t>
              </a:r>
            </a:p>
            <a:p>
              <a:pPr algn="ctr"/>
              <a:r>
                <a:rPr lang="en-US" sz="1300" dirty="0" smtClean="0"/>
                <a:t>Manifolds</a:t>
              </a:r>
            </a:p>
            <a:p>
              <a:pPr algn="ctr"/>
              <a:endParaRPr lang="en-US" sz="9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35052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ch6.1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 smtClean="0"/>
                <a:t>IM-PIC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ecai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35052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ch6.2</a:t>
              </a:r>
            </a:p>
            <a:p>
              <a:pPr algn="ctr"/>
              <a:r>
                <a:rPr lang="en-US" sz="1400" dirty="0" smtClean="0"/>
                <a:t>IM-MRW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mlg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4953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ch7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dirty="0" smtClean="0"/>
                <a:t>MM-PIC</a:t>
              </a:r>
            </a:p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in submission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4953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ch8</a:t>
              </a:r>
            </a:p>
            <a:p>
              <a:pPr algn="ctr"/>
              <a:r>
                <a:rPr lang="en-US" dirty="0" smtClean="0"/>
                <a:t>GK SSL</a:t>
              </a:r>
            </a:p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in submission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457200" y="23622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Data Visual.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" y="6858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 </a:t>
            </a:r>
            <a:r>
              <a:rPr lang="en-US" sz="1200" dirty="0" smtClean="0">
                <a:solidFill>
                  <a:schemeClr val="accent2"/>
                </a:solidFill>
              </a:rPr>
              <a:t>Extensions</a:t>
            </a:r>
          </a:p>
        </p:txBody>
      </p:sp>
      <p:sp>
        <p:nvSpPr>
          <p:cNvPr id="17" name="Oval 16"/>
          <p:cNvSpPr/>
          <p:nvPr/>
        </p:nvSpPr>
        <p:spPr>
          <a:xfrm>
            <a:off x="7696200" y="25146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Sampling RW SSL</a:t>
            </a:r>
          </a:p>
        </p:txBody>
      </p:sp>
      <p:sp>
        <p:nvSpPr>
          <p:cNvPr id="18" name="Oval 17"/>
          <p:cNvSpPr/>
          <p:nvPr/>
        </p:nvSpPr>
        <p:spPr>
          <a:xfrm>
            <a:off x="4076206" y="40386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accent4"/>
                </a:solidFill>
              </a:rPr>
              <a:t>Learn Edge Weights</a:t>
            </a:r>
          </a:p>
        </p:txBody>
      </p:sp>
      <p:sp>
        <p:nvSpPr>
          <p:cNvPr id="19" name="Oval 18"/>
          <p:cNvSpPr/>
          <p:nvPr/>
        </p:nvSpPr>
        <p:spPr>
          <a:xfrm>
            <a:off x="7391400" y="44196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dirty="0" smtClean="0">
                <a:solidFill>
                  <a:schemeClr val="accent1"/>
                </a:solidFill>
              </a:rPr>
              <a:t>Other Kernels for SSL</a:t>
            </a:r>
          </a:p>
        </p:txBody>
      </p:sp>
      <p:sp>
        <p:nvSpPr>
          <p:cNvPr id="20" name="Oval 19"/>
          <p:cNvSpPr/>
          <p:nvPr/>
        </p:nvSpPr>
        <p:spPr>
          <a:xfrm>
            <a:off x="762000" y="34290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Interactive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0435" y="1371600"/>
            <a:ext cx="5329975" cy="5169932"/>
            <a:chOff x="1990435" y="1524000"/>
            <a:chExt cx="5329975" cy="51699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82392" y="1828800"/>
              <a:ext cx="0" cy="403860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057400" y="1524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ch2+3</a:t>
              </a:r>
            </a:p>
            <a:p>
              <a:pPr algn="ctr"/>
              <a:r>
                <a:rPr lang="en-US" sz="2000" dirty="0" smtClean="0"/>
                <a:t>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icml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0435" y="6324600"/>
              <a:ext cx="112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Clustering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2190" y="6324600"/>
              <a:ext cx="145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Classification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6000" y="1524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ch4+5</a:t>
              </a:r>
            </a:p>
            <a:p>
              <a:pPr algn="ctr"/>
              <a:r>
                <a:rPr lang="en-US" sz="2000" dirty="0" smtClean="0"/>
                <a:t>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asonam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087092" y="25146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4"/>
                  </a:solidFill>
                </a:rPr>
                <a:t>ch6</a:t>
              </a:r>
            </a:p>
            <a:p>
              <a:pPr algn="ctr"/>
              <a:r>
                <a:rPr lang="en-US" sz="1300" dirty="0" smtClean="0"/>
                <a:t>Implicit</a:t>
              </a:r>
            </a:p>
            <a:p>
              <a:pPr algn="ctr"/>
              <a:r>
                <a:rPr lang="en-US" sz="1300" dirty="0" smtClean="0"/>
                <a:t>Manifolds</a:t>
              </a:r>
            </a:p>
            <a:p>
              <a:pPr algn="ctr"/>
              <a:endParaRPr lang="en-US" sz="9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35052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ch6.1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 smtClean="0"/>
                <a:t>IM-PIC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ecai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35052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ch6.2</a:t>
              </a:r>
            </a:p>
            <a:p>
              <a:pPr algn="ctr"/>
              <a:r>
                <a:rPr lang="en-US" sz="1400" dirty="0" smtClean="0"/>
                <a:t>IM-MRW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mlg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4953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ch7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dirty="0" smtClean="0"/>
                <a:t>MM-PIC</a:t>
              </a:r>
            </a:p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in submission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4953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ch8</a:t>
              </a:r>
            </a:p>
            <a:p>
              <a:pPr algn="ctr"/>
              <a:r>
                <a:rPr lang="en-US" dirty="0" smtClean="0"/>
                <a:t>GK SSL</a:t>
              </a:r>
            </a:p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in submission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457200" y="23622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Data Visual.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" y="6858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 </a:t>
            </a:r>
            <a:r>
              <a:rPr lang="en-US" sz="1200" dirty="0" smtClean="0">
                <a:solidFill>
                  <a:schemeClr val="accent2"/>
                </a:solidFill>
              </a:rPr>
              <a:t>Extensions</a:t>
            </a:r>
          </a:p>
        </p:txBody>
      </p:sp>
      <p:sp>
        <p:nvSpPr>
          <p:cNvPr id="17" name="Oval 16"/>
          <p:cNvSpPr/>
          <p:nvPr/>
        </p:nvSpPr>
        <p:spPr>
          <a:xfrm>
            <a:off x="7696200" y="25146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Sampling RW SSL</a:t>
            </a:r>
          </a:p>
        </p:txBody>
      </p:sp>
      <p:sp>
        <p:nvSpPr>
          <p:cNvPr id="18" name="Oval 17"/>
          <p:cNvSpPr/>
          <p:nvPr/>
        </p:nvSpPr>
        <p:spPr>
          <a:xfrm>
            <a:off x="4076206" y="40386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accent4"/>
                </a:solidFill>
              </a:rPr>
              <a:t>Learn Edge Weights</a:t>
            </a:r>
          </a:p>
        </p:txBody>
      </p:sp>
      <p:sp>
        <p:nvSpPr>
          <p:cNvPr id="19" name="Oval 18"/>
          <p:cNvSpPr/>
          <p:nvPr/>
        </p:nvSpPr>
        <p:spPr>
          <a:xfrm>
            <a:off x="7391400" y="44196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dirty="0" smtClean="0">
                <a:solidFill>
                  <a:schemeClr val="accent1"/>
                </a:solidFill>
              </a:rPr>
              <a:t>Other Kernels for SSL</a:t>
            </a:r>
          </a:p>
        </p:txBody>
      </p:sp>
      <p:sp>
        <p:nvSpPr>
          <p:cNvPr id="20" name="Oval 19"/>
          <p:cNvSpPr/>
          <p:nvPr/>
        </p:nvSpPr>
        <p:spPr>
          <a:xfrm>
            <a:off x="762000" y="34290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Interactive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PIC</a:t>
            </a:r>
          </a:p>
        </p:txBody>
      </p:sp>
      <p:sp>
        <p:nvSpPr>
          <p:cNvPr id="21" name="Oval 20"/>
          <p:cNvSpPr/>
          <p:nvPr/>
        </p:nvSpPr>
        <p:spPr>
          <a:xfrm>
            <a:off x="3429000" y="5366266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k-Walks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Preliminary results on blog datasets: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05125"/>
            <a:ext cx="5429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ame 4"/>
          <p:cNvSpPr/>
          <p:nvPr/>
        </p:nvSpPr>
        <p:spPr>
          <a:xfrm>
            <a:off x="4876800" y="3962400"/>
            <a:ext cx="2133600" cy="4572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34000" y="4876800"/>
            <a:ext cx="2133600" cy="841248"/>
          </a:xfrm>
          <a:prstGeom prst="wedgeRoundRectCallout">
            <a:avLst>
              <a:gd name="adj1" fmla="val -24915"/>
              <a:gd name="adj2" fmla="val -9924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than PIC!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Path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icml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asonam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ch6.1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ecai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mlg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ch7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icml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asonam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ch6.1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ecai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mlg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ch7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617577"/>
            <a:ext cx="2263761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17577"/>
            <a:ext cx="2420856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Iteration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power iteration is a simple iterative method for finding the dominant eigenvector of a matrix: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29000" y="312420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" name="Equation" r:id="rId4" imgW="736600" imgH="203200" progId="Equation.3">
                  <p:embed/>
                </p:oleObj>
              </mc:Choice>
              <mc:Fallback>
                <p:oleObj name="Equation" r:id="rId4" imgW="736600" imgH="20320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24200"/>
                        <a:ext cx="2209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2286000" y="4648200"/>
            <a:ext cx="4648200" cy="1600200"/>
          </a:xfrm>
          <a:prstGeom prst="wedgeRoundRectCallout">
            <a:avLst>
              <a:gd name="adj1" fmla="val 9660"/>
              <a:gd name="adj2" fmla="val -10714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we let </a:t>
            </a:r>
            <a:r>
              <a:rPr lang="en-US" sz="2800" i="1" dirty="0" smtClean="0">
                <a:solidFill>
                  <a:schemeClr val="bg1"/>
                </a:solidFill>
              </a:rPr>
              <a:t>W=D</a:t>
            </a:r>
            <a:r>
              <a:rPr lang="en-US" sz="2800" i="1" baseline="30000" dirty="0" smtClean="0">
                <a:solidFill>
                  <a:schemeClr val="bg1"/>
                </a:solidFill>
              </a:rPr>
              <a:t>-1</a:t>
            </a:r>
            <a:r>
              <a:rPr lang="en-US" sz="2800" i="1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(like Normalized Cut)?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162800" y="3716482"/>
            <a:ext cx="1752600" cy="1295400"/>
          </a:xfrm>
          <a:prstGeom prst="wedgeRoundRectCallout">
            <a:avLst>
              <a:gd name="adj1" fmla="val -97810"/>
              <a:gd name="adj2" fmla="val 518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i.e., a row-normalized affinity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2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esults on name disambiguation datasets: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2971800" y="5029200"/>
            <a:ext cx="1905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Again using a 4 random vectors  seems to work!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57800" y="5105400"/>
            <a:ext cx="17526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Again note # of vectors &lt;&lt; k</a:t>
            </a:r>
          </a:p>
        </p:txBody>
      </p:sp>
      <p:sp>
        <p:nvSpPr>
          <p:cNvPr id="20" name="Oval 19"/>
          <p:cNvSpPr/>
          <p:nvPr/>
        </p:nvSpPr>
        <p:spPr>
          <a:xfrm>
            <a:off x="3733801" y="4400550"/>
            <a:ext cx="457200" cy="409575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72350" y="4410075"/>
            <a:ext cx="457200" cy="409575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58125" y="4410075"/>
            <a:ext cx="457200" cy="409575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PIC: Versus Popular Fast Sparse </a:t>
            </a:r>
            <a:r>
              <a:rPr lang="en-US" dirty="0" err="1" smtClean="0"/>
              <a:t>Eigencomputation</a:t>
            </a:r>
            <a:r>
              <a:rPr lang="en-US" dirty="0" smtClean="0"/>
              <a:t> Methods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47799" y="1676400"/>
          <a:ext cx="6172201" cy="339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196"/>
                <a:gridCol w="2150185"/>
                <a:gridCol w="1988820"/>
              </a:tblGrid>
              <a:tr h="548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Symmetric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Matrices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 General</a:t>
                      </a:r>
                      <a:r>
                        <a:rPr lang="en-US" baseline="0" dirty="0" smtClean="0"/>
                        <a:t> Matrices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Improvement</a:t>
                      </a:r>
                      <a:endParaRPr lang="en-US" dirty="0"/>
                    </a:p>
                  </a:txBody>
                  <a:tcPr anchor="ctr"/>
                </a:tc>
              </a:tr>
              <a:tr h="7113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Successive Power 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Basic; </a:t>
                      </a:r>
                      <a:r>
                        <a:rPr lang="en-US" baseline="0" smtClean="0"/>
                        <a:t>numerically unstable, </a:t>
                      </a:r>
                      <a:r>
                        <a:rPr lang="en-US" baseline="0" dirty="0" smtClean="0"/>
                        <a:t>can be slow</a:t>
                      </a:r>
                      <a:endParaRPr lang="en-US" dirty="0"/>
                    </a:p>
                  </a:txBody>
                  <a:tcPr anchor="ctr"/>
                </a:tc>
              </a:tr>
              <a:tr h="78766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Lanczos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Arnoldi</a:t>
                      </a:r>
                      <a:r>
                        <a:rPr lang="en-US" dirty="0" smtClean="0"/>
                        <a:t> 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More</a:t>
                      </a:r>
                      <a:r>
                        <a:rPr lang="en-US" baseline="0" smtClean="0"/>
                        <a:t> stable, </a:t>
                      </a:r>
                      <a:r>
                        <a:rPr lang="en-US" baseline="0" dirty="0" smtClean="0"/>
                        <a:t>but require lots of memory</a:t>
                      </a:r>
                      <a:endParaRPr lang="en-US" dirty="0"/>
                    </a:p>
                  </a:txBody>
                  <a:tcPr anchor="ctr"/>
                </a:tc>
              </a:tr>
              <a:tr h="924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Implicitly</a:t>
                      </a:r>
                      <a:r>
                        <a:rPr lang="en-US" baseline="0" dirty="0" smtClean="0"/>
                        <a:t> Restarted </a:t>
                      </a:r>
                      <a:r>
                        <a:rPr lang="en-US" baseline="0" dirty="0" err="1" smtClean="0"/>
                        <a:t>Lanczos</a:t>
                      </a:r>
                      <a:r>
                        <a:rPr lang="en-US" baseline="0" dirty="0" smtClean="0"/>
                        <a:t> Method (IRLM)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Implicitly Restarted </a:t>
                      </a:r>
                      <a:r>
                        <a:rPr lang="en-US" dirty="0" err="1" smtClean="0"/>
                        <a:t>Arnoldi</a:t>
                      </a:r>
                      <a:r>
                        <a:rPr lang="en-US" dirty="0" smtClean="0"/>
                        <a:t> Method</a:t>
                      </a:r>
                      <a:r>
                        <a:rPr lang="en-US" baseline="0" dirty="0" smtClean="0"/>
                        <a:t> (IRAM)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More memory-efficient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5334000"/>
          <a:ext cx="73914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4495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(O(m</a:t>
                      </a:r>
                      <a:r>
                        <a:rPr lang="en-US" i="1" baseline="30000" dirty="0" smtClean="0"/>
                        <a:t>3</a:t>
                      </a:r>
                      <a:r>
                        <a:rPr lang="en-US" i="1" dirty="0" smtClean="0"/>
                        <a:t>)+(O(nm)+O(e))×O(m-k))×(#</a:t>
                      </a:r>
                      <a:r>
                        <a:rPr lang="en-US" i="1" baseline="0" dirty="0" smtClean="0"/>
                        <a:t> restart)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O(e)+O(nm)</a:t>
                      </a:r>
                      <a:endParaRPr lang="en-US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O(e)x(# iterations)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O(e)</a:t>
                      </a:r>
                      <a:endParaRPr lang="en-US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7696200" y="990600"/>
            <a:ext cx="1295400" cy="1371600"/>
          </a:xfrm>
          <a:prstGeom prst="wedgeRoundRectCallout">
            <a:avLst>
              <a:gd name="adj1" fmla="val -67401"/>
              <a:gd name="adj2" fmla="val -3307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Randomized sampling methods are also popular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06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MRW: Seed Preference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the task of giving a human expert (or posting jobs on Amazon Mechanical Turk) a list of data points to label</a:t>
            </a:r>
          </a:p>
          <a:p>
            <a:r>
              <a:rPr lang="en-US" dirty="0" smtClean="0"/>
              <a:t>The list (</a:t>
            </a:r>
            <a:r>
              <a:rPr lang="en-US" i="1" dirty="0" smtClean="0"/>
              <a:t>seeds</a:t>
            </a:r>
            <a:r>
              <a:rPr lang="en-US" dirty="0" smtClean="0"/>
              <a:t>) can be generated uniformly at random, or we can have a </a:t>
            </a:r>
            <a:r>
              <a:rPr lang="en-US" i="1" dirty="0" smtClean="0"/>
              <a:t>seed preference</a:t>
            </a:r>
            <a:r>
              <a:rPr lang="en-US" dirty="0" smtClean="0"/>
              <a:t>, according to simple properties of the unlabeled data</a:t>
            </a:r>
          </a:p>
          <a:p>
            <a:r>
              <a:rPr lang="en-US" i="1" dirty="0" smtClean="0"/>
              <a:t>We consider 3 preferences:</a:t>
            </a:r>
          </a:p>
          <a:p>
            <a:pPr lvl="1"/>
            <a:r>
              <a:rPr lang="en-US" i="1" dirty="0" smtClean="0"/>
              <a:t>Random</a:t>
            </a:r>
          </a:p>
          <a:p>
            <a:pPr lvl="1"/>
            <a:r>
              <a:rPr lang="en-US" i="1" dirty="0" smtClean="0"/>
              <a:t>Link Count</a:t>
            </a:r>
          </a:p>
          <a:p>
            <a:pPr lvl="1"/>
            <a:r>
              <a:rPr lang="en-US" i="1" dirty="0" err="1" smtClean="0"/>
              <a:t>PageRank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3429000" y="4800600"/>
            <a:ext cx="5334000" cy="533400"/>
          </a:xfrm>
          <a:prstGeom prst="wedgeRoundRectCallout">
            <a:avLst>
              <a:gd name="adj1" fmla="val -61486"/>
              <a:gd name="adj2" fmla="val 5136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Nodes with highest counts make the list 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5562600"/>
            <a:ext cx="5334000" cy="533400"/>
          </a:xfrm>
          <a:prstGeom prst="wedgeRoundRectCallout">
            <a:avLst>
              <a:gd name="adj1" fmla="val -62567"/>
              <a:gd name="adj2" fmla="val -1658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Nodes with highest scores make the list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PIC: Another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PIC’s low-dimensional embedding, which we will call a </a:t>
            </a:r>
            <a:r>
              <a:rPr lang="en-US" i="1" dirty="0" smtClean="0"/>
              <a:t>power iteration embedding</a:t>
            </a:r>
            <a:r>
              <a:rPr lang="en-US" dirty="0" smtClean="0"/>
              <a:t> (PIE), is related to </a:t>
            </a:r>
            <a:r>
              <a:rPr lang="en-US" i="1" dirty="0" smtClean="0"/>
              <a:t>diffusion maps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52" y="3200400"/>
            <a:ext cx="49422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8609" y="6067198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Coifman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Lafon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2006)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6" name="Plus 5"/>
          <p:cNvSpPr/>
          <p:nvPr/>
        </p:nvSpPr>
        <p:spPr>
          <a:xfrm flipV="1">
            <a:off x="3851564" y="3886200"/>
            <a:ext cx="284018" cy="266700"/>
          </a:xfrm>
          <a:prstGeom prst="mathPlus">
            <a:avLst>
              <a:gd name="adj1" fmla="val 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334000" y="2907792"/>
            <a:ext cx="103632" cy="368808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66" y="3200400"/>
            <a:ext cx="492426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PIC: Another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PIC’s low-dimensional embedding, which we will call a </a:t>
            </a:r>
            <a:r>
              <a:rPr lang="en-US" i="1" dirty="0"/>
              <a:t>power iteration embedding</a:t>
            </a:r>
            <a:r>
              <a:rPr lang="en-US" dirty="0"/>
              <a:t> (PIE), is related to </a:t>
            </a:r>
            <a:r>
              <a:rPr lang="en-US" i="1" dirty="0"/>
              <a:t>diffusion maps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8609" y="6067198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Coifman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Lafon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2006)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 flipV="1">
            <a:off x="3861955" y="3851564"/>
            <a:ext cx="284018" cy="266700"/>
          </a:xfrm>
          <a:prstGeom prst="mathPlus">
            <a:avLst>
              <a:gd name="adj1" fmla="val 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399"/>
            <a:ext cx="4992824" cy="277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PIC: Another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PIC’s low-dimensional embedding, which we will call a </a:t>
            </a:r>
            <a:r>
              <a:rPr lang="en-US" i="1" dirty="0"/>
              <a:t>power iteration embedding</a:t>
            </a:r>
            <a:r>
              <a:rPr lang="en-US" dirty="0"/>
              <a:t> (PIE), is related to </a:t>
            </a:r>
            <a:r>
              <a:rPr lang="en-US" i="1" dirty="0"/>
              <a:t>diffusion maps</a:t>
            </a:r>
            <a:r>
              <a:rPr lang="en-US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8609" y="6067198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Coifman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Lafon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2006)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 flipV="1">
            <a:off x="3764973" y="3841173"/>
            <a:ext cx="284018" cy="266700"/>
          </a:xfrm>
          <a:prstGeom prst="mathPlus">
            <a:avLst>
              <a:gd name="adj1" fmla="val 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PIC: Another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2590800"/>
            <a:ext cx="6934200" cy="167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2800" dirty="0" smtClean="0"/>
              <a:t>PIE is a random projection of the data in the diffusion space </a:t>
            </a:r>
            <a:r>
              <a:rPr lang="en-US" sz="2800" i="1" dirty="0" smtClean="0"/>
              <a:t>W</a:t>
            </a:r>
            <a:r>
              <a:rPr lang="en-US" sz="2800" dirty="0" smtClean="0"/>
              <a:t> with scale parameter </a:t>
            </a:r>
            <a:r>
              <a:rPr lang="en-US" sz="2800" i="1" dirty="0" smtClean="0"/>
              <a:t>t</a:t>
            </a:r>
            <a:endParaRPr lang="en-US" sz="2800" i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38200" y="4953000"/>
            <a:ext cx="3505200" cy="1219200"/>
          </a:xfrm>
          <a:prstGeom prst="wedgeRoundRectCallout">
            <a:avLst>
              <a:gd name="adj1" fmla="val -7124"/>
              <a:gd name="adj2" fmla="val -12178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use results from diffusion maps for applying PIC!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343400" y="1295400"/>
            <a:ext cx="4038600" cy="914400"/>
          </a:xfrm>
          <a:prstGeom prst="wedgeRoundRectCallout">
            <a:avLst>
              <a:gd name="adj1" fmla="val -41498"/>
              <a:gd name="adj2" fmla="val 10845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also use results from random projection for applying PIC!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 on Synthetic Data (var. # cluster)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153024" cy="512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26" y="1415142"/>
            <a:ext cx="5262574" cy="52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 on Synthetic Data (var. noise)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 Extension: 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>
            <a:normAutofit/>
          </a:bodyPr>
          <a:lstStyle/>
          <a:p>
            <a:r>
              <a:rPr lang="en-US" smtClean="0"/>
              <a:t>Real, </a:t>
            </a:r>
            <a:r>
              <a:rPr lang="en-US" dirty="0" smtClean="0"/>
              <a:t>large-scale data may not have a “flat” clustering structure</a:t>
            </a:r>
          </a:p>
          <a:p>
            <a:r>
              <a:rPr lang="en-US" dirty="0" smtClean="0"/>
              <a:t>A hierarchical view may be more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3581400"/>
            <a:ext cx="5638800" cy="2057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Good News:</a:t>
            </a:r>
          </a:p>
          <a:p>
            <a:pPr algn="ctr"/>
            <a:r>
              <a:rPr lang="en-US" sz="2800" dirty="0" smtClean="0"/>
              <a:t>The dynamics of a PIC embedding display a hierarchically convergent behavior!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19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Iteration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47825"/>
            <a:ext cx="74199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819400" y="1143000"/>
            <a:ext cx="1828800" cy="609600"/>
          </a:xfrm>
          <a:prstGeom prst="wedgeRoundRectCallout">
            <a:avLst>
              <a:gd name="adj1" fmla="val -20833"/>
              <a:gd name="adj2" fmla="val 744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Begins with a random vector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6019800"/>
            <a:ext cx="2286000" cy="609600"/>
          </a:xfrm>
          <a:prstGeom prst="wedgeRoundRectCallout">
            <a:avLst>
              <a:gd name="adj1" fmla="val 20304"/>
              <a:gd name="adj2" fmla="val -11988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Ends with a piece-wise constant vector!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7600" y="5642264"/>
            <a:ext cx="862012" cy="27622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809625" y="6019800"/>
            <a:ext cx="4295775" cy="609600"/>
          </a:xfrm>
          <a:prstGeom prst="wedgeRoundRectCallout">
            <a:avLst>
              <a:gd name="adj1" fmla="val 21213"/>
              <a:gd name="adj2" fmla="val -7215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Overall absolute distance between points decreases, here we show relative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 Extension: 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Recall PIC embedding at time </a:t>
            </a:r>
            <a:r>
              <a:rPr lang="en-US" i="1" dirty="0" smtClean="0"/>
              <a:t>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 dirty="0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1560513" y="3420622"/>
          <a:ext cx="6745287" cy="107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2" name="Equation" r:id="rId3" imgW="3187700" imgH="508000" progId="Equation.3">
                  <p:embed/>
                </p:oleObj>
              </mc:Choice>
              <mc:Fallback>
                <p:oleObj name="Equation" r:id="rId3" imgW="3187700" imgH="5080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3420622"/>
                        <a:ext cx="6745287" cy="1075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943600" y="5181600"/>
            <a:ext cx="2590800" cy="914400"/>
          </a:xfrm>
          <a:prstGeom prst="wedgeRoundRectCallout">
            <a:avLst>
              <a:gd name="adj1" fmla="val -23276"/>
              <a:gd name="adj2" fmla="val -8790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 significant eigenvectors / structures go </a:t>
            </a:r>
            <a:r>
              <a:rPr lang="en-US" smtClean="0"/>
              <a:t>away first, </a:t>
            </a:r>
            <a:r>
              <a:rPr lang="en-US" dirty="0" smtClean="0"/>
              <a:t>one by one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057400" y="5181600"/>
            <a:ext cx="1905000" cy="914400"/>
          </a:xfrm>
          <a:prstGeom prst="wedgeRoundRectCallout">
            <a:avLst>
              <a:gd name="adj1" fmla="val 20013"/>
              <a:gd name="adj2" fmla="val -8644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salient structure stick around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2438400" y="4495800"/>
            <a:ext cx="5867400" cy="381000"/>
          </a:xfrm>
          <a:prstGeom prst="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00" y="2743200"/>
            <a:ext cx="7543800" cy="1447800"/>
            <a:chOff x="762000" y="2743200"/>
            <a:chExt cx="7543800" cy="1447800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62000" y="2743200"/>
              <a:ext cx="2057400" cy="609600"/>
            </a:xfrm>
            <a:prstGeom prst="wedgeRoundRectCallout">
              <a:avLst>
                <a:gd name="adj1" fmla="val 33407"/>
                <a:gd name="adj2" fmla="val 123305"/>
                <a:gd name="adj3" fmla="val 16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e</a:t>
              </a:r>
              <a:r>
                <a:rPr lang="en-US" dirty="0" err="1" smtClean="0"/>
                <a:t>’s</a:t>
              </a:r>
              <a:r>
                <a:rPr lang="en-US" dirty="0" smtClean="0"/>
                <a:t> – eigenvectors (structure)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95750" y="3867150"/>
              <a:ext cx="323850" cy="30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72150" y="3886200"/>
              <a:ext cx="323850" cy="30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81950" y="3886200"/>
              <a:ext cx="323850" cy="30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19350" y="3886200"/>
              <a:ext cx="323850" cy="30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91374" y="2895600"/>
            <a:ext cx="1038226" cy="1600200"/>
            <a:chOff x="7191374" y="2895600"/>
            <a:chExt cx="1038226" cy="1600200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7315200" y="2895600"/>
              <a:ext cx="914400" cy="381000"/>
            </a:xfrm>
            <a:prstGeom prst="wedgeRoundRectCallo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Small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91374" y="3429000"/>
              <a:ext cx="809625" cy="1066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95650" y="2743200"/>
            <a:ext cx="1352550" cy="1752600"/>
            <a:chOff x="3295650" y="2743200"/>
            <a:chExt cx="1352550" cy="1752600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3581400" y="2743200"/>
              <a:ext cx="1066800" cy="533400"/>
            </a:xfrm>
            <a:prstGeom prst="wedgeRound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Big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95650" y="3429000"/>
              <a:ext cx="809625" cy="1066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4086225" y="5181600"/>
            <a:ext cx="1752600" cy="1447800"/>
          </a:xfrm>
          <a:prstGeom prst="wedgeRoundRectCallout">
            <a:avLst>
              <a:gd name="adj1" fmla="val 18841"/>
              <a:gd name="adj2" fmla="val -7368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may not be a clear </a:t>
            </a:r>
            <a:r>
              <a:rPr lang="en-US" dirty="0" err="1" smtClean="0"/>
              <a:t>eigengap</a:t>
            </a:r>
            <a:r>
              <a:rPr lang="en-US" dirty="0" smtClean="0"/>
              <a:t> - a gradient of cluster saliency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26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447800"/>
            <a:ext cx="1885950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447800"/>
            <a:ext cx="1885950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3219450"/>
            <a:ext cx="1885950" cy="1634490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075" y="3219450"/>
            <a:ext cx="1885950" cy="163449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6475" y="3219450"/>
            <a:ext cx="1885950" cy="163449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92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3219450"/>
            <a:ext cx="1885950" cy="163449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 Extension: Hierarchical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09600" y="5334000"/>
            <a:ext cx="1600200" cy="990600"/>
          </a:xfrm>
          <a:prstGeom prst="wedgeRoundRectCallout">
            <a:avLst>
              <a:gd name="adj1" fmla="val -17708"/>
              <a:gd name="adj2" fmla="val -103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 already converged to 8 clusters…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14600" y="5334000"/>
            <a:ext cx="1600200" cy="990600"/>
          </a:xfrm>
          <a:prstGeom prst="wedgeRoundRectCallout">
            <a:avLst>
              <a:gd name="adj1" fmla="val -75447"/>
              <a:gd name="adj2" fmla="val -2301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let’s keep on iterating…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029200" y="5334000"/>
            <a:ext cx="1600200" cy="990600"/>
          </a:xfrm>
          <a:prstGeom prst="wedgeRoundRectCallout">
            <a:avLst>
              <a:gd name="adj1" fmla="val -45089"/>
              <a:gd name="adj2" fmla="val -13455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“N” still a part of the “2009” cluster…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343400" y="1524000"/>
            <a:ext cx="2362200" cy="1371600"/>
          </a:xfrm>
          <a:prstGeom prst="wedgeRoundRectCallout">
            <a:avLst>
              <a:gd name="adj1" fmla="val 75069"/>
              <a:gd name="adj2" fmla="val 1909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Similar behavior also noted in matrix-matrix power methods (</a:t>
            </a:r>
            <a:r>
              <a:rPr lang="en-US" sz="1400" smtClean="0"/>
              <a:t>diffusion maps, mean-shift, </a:t>
            </a:r>
            <a:r>
              <a:rPr lang="en-US" sz="1400" dirty="0" smtClean="0"/>
              <a:t>multi-resolution spectral clustering)</a:t>
            </a:r>
            <a:endParaRPr lang="en-US" sz="14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2524124" y="1752600"/>
            <a:ext cx="1666875" cy="914400"/>
          </a:xfrm>
          <a:prstGeom prst="wedgeRoundRectCallout">
            <a:avLst>
              <a:gd name="adj1" fmla="val -73066"/>
              <a:gd name="adj2" fmla="val -2301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dataset you’ve seen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7239000" y="5334000"/>
            <a:ext cx="1600200" cy="990600"/>
          </a:xfrm>
          <a:prstGeom prst="wedgeRoundRectCallout">
            <a:avLst>
              <a:gd name="adj1" fmla="val -23660"/>
              <a:gd name="adj2" fmla="val -1095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</a:p>
          <a:p>
            <a:pPr algn="ctr"/>
            <a:r>
              <a:rPr lang="en-US" sz="1100" dirty="0" smtClean="0"/>
              <a:t>(it might take a while)</a:t>
            </a:r>
            <a:endParaRPr lang="en-US" sz="1100" dirty="0"/>
          </a:p>
        </p:txBody>
      </p:sp>
      <p:sp>
        <p:nvSpPr>
          <p:cNvPr id="25" name="Right Arrow 24"/>
          <p:cNvSpPr/>
          <p:nvPr/>
        </p:nvSpPr>
        <p:spPr>
          <a:xfrm>
            <a:off x="2362200" y="3886200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533900" y="3886200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734175" y="3886200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/ Parallel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Distributed / parallel implementations of learning methods are necessary to support large-scale data given the direction of hardware development</a:t>
            </a:r>
          </a:p>
          <a:p>
            <a:r>
              <a:rPr lang="en-US" smtClean="0"/>
              <a:t>PIC, MRW, </a:t>
            </a:r>
            <a:r>
              <a:rPr lang="en-US" dirty="0" smtClean="0"/>
              <a:t>and their path folding variants have at their core sparse matrix-vector multiplications</a:t>
            </a:r>
          </a:p>
          <a:p>
            <a:r>
              <a:rPr lang="en-US" dirty="0" smtClean="0"/>
              <a:t>Sparse matrix-vector multiplication lends itself </a:t>
            </a:r>
            <a:r>
              <a:rPr lang="en-US" sz="3300" dirty="0" smtClean="0"/>
              <a:t>well to a distributed / parallel computing framework</a:t>
            </a:r>
          </a:p>
          <a:p>
            <a:r>
              <a:rPr lang="en-US" sz="3300" dirty="0" smtClean="0"/>
              <a:t>We propose to use</a:t>
            </a:r>
          </a:p>
          <a:p>
            <a:r>
              <a:rPr lang="en-US" sz="3300" dirty="0" smtClean="0"/>
              <a:t>A</a:t>
            </a:r>
            <a:r>
              <a:rPr lang="en-US" dirty="0" smtClean="0"/>
              <a:t>lternatives: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05600" y="4343400"/>
            <a:ext cx="2057400" cy="1524000"/>
            <a:chOff x="6858000" y="3810000"/>
            <a:chExt cx="2133600" cy="1600200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6858000" y="3810000"/>
              <a:ext cx="2133600" cy="1600200"/>
            </a:xfrm>
            <a:prstGeom prst="wedgeRoundRectCallout">
              <a:avLst>
                <a:gd name="adj1" fmla="val -77331"/>
                <a:gd name="adj2" fmla="val -38869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Existing graph analysis tool:</a:t>
              </a:r>
              <a:endParaRPr lang="en-US" dirty="0"/>
            </a:p>
          </p:txBody>
        </p:sp>
        <p:pic>
          <p:nvPicPr>
            <p:cNvPr id="138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15175" y="4577530"/>
              <a:ext cx="1600200" cy="67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6000" y="5029200"/>
            <a:ext cx="1985400" cy="68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134739"/>
            <a:ext cx="2209800" cy="52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600200" y="5867400"/>
            <a:ext cx="3381375" cy="492304"/>
            <a:chOff x="1600200" y="5867400"/>
            <a:chExt cx="3381375" cy="492304"/>
          </a:xfrm>
        </p:grpSpPr>
        <p:pic>
          <p:nvPicPr>
            <p:cNvPr id="13824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5867400"/>
              <a:ext cx="1985963" cy="49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5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43325" y="5981700"/>
              <a:ext cx="1238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208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IM-PIC Result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PIC is O(n) per iteration and the runtime curve looks linear…</a:t>
            </a:r>
          </a:p>
          <a:p>
            <a:r>
              <a:rPr lang="en-US" dirty="0" smtClean="0"/>
              <a:t>But I don’t like eyeballing curves, and perhaps the number of iteration increases with size or difficulty of the dataset?</a:t>
            </a:r>
            <a:endParaRPr lang="en-US" dirty="0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 cstate="print"/>
          <a:srcRect l="9058" t="54477" r="50693" b="21625"/>
          <a:stretch>
            <a:fillRect/>
          </a:stretch>
        </p:blipFill>
        <p:spPr bwMode="auto">
          <a:xfrm>
            <a:off x="1447800" y="3397250"/>
            <a:ext cx="60198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6858000" y="5486400"/>
            <a:ext cx="2209800" cy="1143000"/>
          </a:xfrm>
          <a:prstGeom prst="wedgeRoundRectCallout">
            <a:avLst>
              <a:gd name="adj1" fmla="val -55262"/>
              <a:gd name="adj2" fmla="val -10297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Correlation plot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447800" y="5867400"/>
            <a:ext cx="3810000" cy="838200"/>
          </a:xfrm>
          <a:prstGeom prst="wedgeRoundRectCallout">
            <a:avLst>
              <a:gd name="adj1" fmla="val 46490"/>
              <a:gd name="adj2" fmla="val -7949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Correlation statistic</a:t>
            </a:r>
          </a:p>
          <a:p>
            <a:pPr algn="ctr"/>
            <a:r>
              <a:rPr lang="en-US" sz="2400" dirty="0" smtClean="0"/>
              <a:t>(0=none, 1=correlated)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Adjacency Matrix vs. Similarity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Adjacency matrix:</a:t>
            </a:r>
          </a:p>
          <a:p>
            <a:r>
              <a:rPr lang="en-US" dirty="0" smtClean="0"/>
              <a:t>Similarity matrix:</a:t>
            </a:r>
          </a:p>
          <a:p>
            <a:r>
              <a:rPr lang="en-US" dirty="0" err="1" smtClean="0"/>
              <a:t>Eigenanalysis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30490"/>
              </p:ext>
            </p:extLst>
          </p:nvPr>
        </p:nvGraphicFramePr>
        <p:xfrm>
          <a:off x="2819400" y="3352800"/>
          <a:ext cx="3505200" cy="24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5" name="Equation" r:id="rId3" imgW="1295280" imgH="888840" progId="Equation.3">
                  <p:embed/>
                </p:oleObj>
              </mc:Choice>
              <mc:Fallback>
                <p:oleObj name="Equation" r:id="rId3" imgW="1295280" imgH="8888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3505200" cy="240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781800" y="4114799"/>
            <a:ext cx="2133600" cy="1199535"/>
          </a:xfrm>
          <a:prstGeom prst="wedgeRoundRectCallout">
            <a:avLst>
              <a:gd name="adj1" fmla="val -70628"/>
              <a:gd name="adj2" fmla="val 4706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eigenvectors and same ordering of eigenvalues!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991910"/>
              </p:ext>
            </p:extLst>
          </p:nvPr>
        </p:nvGraphicFramePr>
        <p:xfrm>
          <a:off x="4114800" y="1676400"/>
          <a:ext cx="4127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6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76400"/>
                        <a:ext cx="4127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96415"/>
              </p:ext>
            </p:extLst>
          </p:nvPr>
        </p:nvGraphicFramePr>
        <p:xfrm>
          <a:off x="4114800" y="2260600"/>
          <a:ext cx="18573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7" name="Equation" r:id="rId7" imgW="685800" imgH="177480" progId="Equation.3">
                  <p:embed/>
                </p:oleObj>
              </mc:Choice>
              <mc:Fallback>
                <p:oleObj name="Equation" r:id="rId7" imgW="68580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60600"/>
                        <a:ext cx="18573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6781800" y="2610465"/>
            <a:ext cx="2133600" cy="1199535"/>
          </a:xfrm>
          <a:prstGeom prst="wedgeRoundRectCallout">
            <a:avLst>
              <a:gd name="adj1" fmla="val 21418"/>
              <a:gd name="adj2" fmla="val 8951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about the normalized versions?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Adjacency Matrix vs. Similarity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Normalized adjacency matrix:</a:t>
            </a:r>
          </a:p>
          <a:p>
            <a:r>
              <a:rPr lang="en-US" dirty="0" smtClean="0"/>
              <a:t>Normalized similarity matrix:</a:t>
            </a:r>
          </a:p>
          <a:p>
            <a:r>
              <a:rPr lang="en-US" dirty="0" err="1" smtClean="0"/>
              <a:t>Eigenanalysis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525614"/>
              </p:ext>
            </p:extLst>
          </p:nvPr>
        </p:nvGraphicFramePr>
        <p:xfrm>
          <a:off x="1905000" y="3425825"/>
          <a:ext cx="5051425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" name="Equation" r:id="rId3" imgW="1866600" imgH="1015920" progId="Equation.3">
                  <p:embed/>
                </p:oleObj>
              </mc:Choice>
              <mc:Fallback>
                <p:oleObj name="Equation" r:id="rId3" imgW="186660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5825"/>
                        <a:ext cx="5051425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381000" y="5105400"/>
            <a:ext cx="2133600" cy="1219200"/>
          </a:xfrm>
          <a:prstGeom prst="wedgeRoundRectCallout">
            <a:avLst>
              <a:gd name="adj1" fmla="val 85703"/>
              <a:gd name="adj2" fmla="val 1499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Eigenvectors the same if degree is the same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6646"/>
              </p:ext>
            </p:extLst>
          </p:nvPr>
        </p:nvGraphicFramePr>
        <p:xfrm>
          <a:off x="6699250" y="1641475"/>
          <a:ext cx="9969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Equation" r:id="rId5" imgW="368280" imgH="190440" progId="Equation.3">
                  <p:embed/>
                </p:oleObj>
              </mc:Choice>
              <mc:Fallback>
                <p:oleObj name="Equation" r:id="rId5" imgW="368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1641475"/>
                        <a:ext cx="9969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96622"/>
              </p:ext>
            </p:extLst>
          </p:nvPr>
        </p:nvGraphicFramePr>
        <p:xfrm>
          <a:off x="6191250" y="2176463"/>
          <a:ext cx="20621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" name="Equation" r:id="rId7" imgW="761760" imgH="241200" progId="Equation.3">
                  <p:embed/>
                </p:oleObj>
              </mc:Choice>
              <mc:Fallback>
                <p:oleObj name="Equation" r:id="rId7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2176463"/>
                        <a:ext cx="206216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6781800" y="2895600"/>
            <a:ext cx="2133600" cy="2209800"/>
          </a:xfrm>
          <a:prstGeom prst="wedgeRoundRectCallout">
            <a:avLst>
              <a:gd name="adj1" fmla="val -41895"/>
              <a:gd name="adj2" fmla="val 724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Recent work on </a:t>
            </a:r>
            <a:r>
              <a:rPr lang="en-US" sz="1400" i="1" dirty="0" smtClean="0"/>
              <a:t>degree-corrected</a:t>
            </a:r>
            <a:r>
              <a:rPr lang="en-US" sz="1400" dirty="0" smtClean="0"/>
              <a:t> </a:t>
            </a:r>
            <a:r>
              <a:rPr lang="en-US" sz="1400" dirty="0" err="1" smtClean="0"/>
              <a:t>Laplacian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Chaudhuri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2012) </a:t>
            </a:r>
            <a:r>
              <a:rPr lang="en-US" sz="1400" dirty="0" smtClean="0"/>
              <a:t>suggests that it is advantageous to tune </a:t>
            </a:r>
            <a:r>
              <a:rPr lang="el-GR" sz="1400" dirty="0" smtClean="0">
                <a:latin typeface="Arial"/>
                <a:cs typeface="Arial"/>
              </a:rPr>
              <a:t>α</a:t>
            </a:r>
            <a:r>
              <a:rPr lang="en-US" sz="1400" dirty="0" smtClean="0">
                <a:latin typeface="Arial"/>
                <a:cs typeface="Arial"/>
              </a:rPr>
              <a:t> for clustering graphs with a skewed degree distribution and does further analysis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47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10439"/>
            <a:ext cx="4038600" cy="45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 Web-Scale Knowledge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419600" cy="60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Read the Web (</a:t>
            </a:r>
            <a:r>
              <a:rPr lang="en-US" dirty="0" err="1" smtClean="0"/>
              <a:t>RtW</a:t>
            </a:r>
            <a:r>
              <a:rPr lang="en-US" dirty="0" smtClean="0"/>
              <a:t>) project: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1" y="2286000"/>
            <a:ext cx="3809999" cy="20669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Build a never-ending system that </a:t>
            </a:r>
            <a:r>
              <a:rPr lang="en-US" sz="2000" i="1" dirty="0" smtClean="0"/>
              <a:t>learns</a:t>
            </a:r>
            <a:r>
              <a:rPr lang="en-US" sz="2000" dirty="0" smtClean="0"/>
              <a:t> to extract information from unstructured </a:t>
            </a:r>
            <a:r>
              <a:rPr lang="en-US" sz="2000" smtClean="0"/>
              <a:t>web pages, </a:t>
            </a:r>
            <a:r>
              <a:rPr lang="en-US" sz="2000" dirty="0" smtClean="0"/>
              <a:t>resulting in a knowledge base of structured information.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" y="5029200"/>
            <a:ext cx="5105400" cy="1371600"/>
            <a:chOff x="2209800" y="4419600"/>
            <a:chExt cx="5105400" cy="137160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209800" y="4419600"/>
              <a:ext cx="5105400" cy="1371600"/>
            </a:xfrm>
            <a:prstGeom prst="wedgeRoundRectCallout">
              <a:avLst>
                <a:gd name="adj1" fmla="val 56406"/>
                <a:gd name="adj2" fmla="val -36111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33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1725" y="4467225"/>
              <a:ext cx="4816876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00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Noun Phrase and Context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199"/>
          </a:xfrm>
        </p:spPr>
        <p:txBody>
          <a:bodyPr/>
          <a:lstStyle/>
          <a:p>
            <a:r>
              <a:rPr lang="en-US" dirty="0" smtClean="0"/>
              <a:t>As a part of </a:t>
            </a:r>
            <a:r>
              <a:rPr lang="en-US" err="1" smtClean="0"/>
              <a:t>RtW</a:t>
            </a:r>
            <a:r>
              <a:rPr lang="en-US" smtClean="0"/>
              <a:t> project, </a:t>
            </a:r>
            <a:r>
              <a:rPr lang="en-US" dirty="0" smtClean="0"/>
              <a:t>two kinds of noun phrase (NP) and context co-occurrence data was produced:</a:t>
            </a:r>
          </a:p>
          <a:p>
            <a:pPr lvl="1"/>
            <a:r>
              <a:rPr lang="en-US" b="1" dirty="0" smtClean="0"/>
              <a:t>NP-context</a:t>
            </a:r>
            <a:r>
              <a:rPr lang="en-US" dirty="0" smtClean="0"/>
              <a:t> co-occurrence data</a:t>
            </a:r>
          </a:p>
          <a:p>
            <a:pPr lvl="1"/>
            <a:r>
              <a:rPr lang="en-US" b="1" dirty="0" smtClean="0"/>
              <a:t>NP-NP</a:t>
            </a:r>
            <a:r>
              <a:rPr lang="en-US" dirty="0" smtClean="0"/>
              <a:t> co-occurrence data</a:t>
            </a:r>
          </a:p>
          <a:p>
            <a:r>
              <a:rPr lang="en-US" dirty="0" smtClean="0"/>
              <a:t>These datasets can be treated as graphs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0" idx="3"/>
            <a:endCxn id="27" idx="1"/>
          </p:cNvCxnSpPr>
          <p:nvPr/>
        </p:nvCxnSpPr>
        <p:spPr>
          <a:xfrm>
            <a:off x="3962400" y="5753100"/>
            <a:ext cx="1676400" cy="228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3"/>
            <a:endCxn id="26" idx="1"/>
          </p:cNvCxnSpPr>
          <p:nvPr/>
        </p:nvCxnSpPr>
        <p:spPr>
          <a:xfrm flipV="1">
            <a:off x="3962400" y="5438775"/>
            <a:ext cx="1666874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3"/>
            <a:endCxn id="26" idx="1"/>
          </p:cNvCxnSpPr>
          <p:nvPr/>
        </p:nvCxnSpPr>
        <p:spPr>
          <a:xfrm>
            <a:off x="3952875" y="5143500"/>
            <a:ext cx="1676399" cy="2952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26" idx="1"/>
          </p:cNvCxnSpPr>
          <p:nvPr/>
        </p:nvCxnSpPr>
        <p:spPr>
          <a:xfrm>
            <a:off x="3943350" y="4533900"/>
            <a:ext cx="1685924" cy="904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3"/>
            <a:endCxn id="17" idx="1"/>
          </p:cNvCxnSpPr>
          <p:nvPr/>
        </p:nvCxnSpPr>
        <p:spPr>
          <a:xfrm flipV="1">
            <a:off x="3943350" y="4229100"/>
            <a:ext cx="1676400" cy="304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3"/>
            <a:endCxn id="18" idx="1"/>
          </p:cNvCxnSpPr>
          <p:nvPr/>
        </p:nvCxnSpPr>
        <p:spPr>
          <a:xfrm>
            <a:off x="3943350" y="4533900"/>
            <a:ext cx="1676400" cy="304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Noun Phrase and Context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NP-context data: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476500"/>
            <a:ext cx="7772400" cy="4616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… </a:t>
            </a:r>
            <a:r>
              <a:rPr lang="en-US" sz="2400" dirty="0" smtClean="0">
                <a:solidFill>
                  <a:schemeClr val="tx2"/>
                </a:solidFill>
              </a:rPr>
              <a:t>know that drinking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pomegranate juice </a:t>
            </a:r>
            <a:r>
              <a:rPr lang="en-US" sz="2400" dirty="0" smtClean="0">
                <a:solidFill>
                  <a:schemeClr val="tx2"/>
                </a:solidFill>
              </a:rPr>
              <a:t>may not be a bad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29025" y="2971800"/>
            <a:ext cx="2286000" cy="626507"/>
            <a:chOff x="3629025" y="2971800"/>
            <a:chExt cx="2286000" cy="626507"/>
          </a:xfrm>
        </p:grpSpPr>
        <p:sp>
          <p:nvSpPr>
            <p:cNvPr id="6" name="Right Brace 5"/>
            <p:cNvSpPr/>
            <p:nvPr/>
          </p:nvSpPr>
          <p:spPr>
            <a:xfrm rot="5400000">
              <a:off x="4633913" y="1966912"/>
              <a:ext cx="276223" cy="2286000"/>
            </a:xfrm>
            <a:prstGeom prst="rightBrace">
              <a:avLst>
                <a:gd name="adj1" fmla="val 149714"/>
                <a:gd name="adj2" fmla="val 50000"/>
              </a:avLst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24350" y="322897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NP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9200" y="2971800"/>
            <a:ext cx="2286000" cy="626507"/>
            <a:chOff x="3629025" y="2971800"/>
            <a:chExt cx="2286000" cy="626507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4633913" y="1966912"/>
              <a:ext cx="276223" cy="2286000"/>
            </a:xfrm>
            <a:prstGeom prst="rightBrace">
              <a:avLst>
                <a:gd name="adj1" fmla="val 149714"/>
                <a:gd name="adj2" fmla="val 50000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81425" y="3228975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before context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9800" y="2971800"/>
            <a:ext cx="2286000" cy="626507"/>
            <a:chOff x="3629025" y="2971800"/>
            <a:chExt cx="2286000" cy="626507"/>
          </a:xfrm>
        </p:grpSpPr>
        <p:sp>
          <p:nvSpPr>
            <p:cNvPr id="13" name="Right Brace 12"/>
            <p:cNvSpPr/>
            <p:nvPr/>
          </p:nvSpPr>
          <p:spPr>
            <a:xfrm rot="5400000">
              <a:off x="4633913" y="1966912"/>
              <a:ext cx="276223" cy="2286000"/>
            </a:xfrm>
            <a:prstGeom prst="rightBrace">
              <a:avLst>
                <a:gd name="adj1" fmla="val 149714"/>
                <a:gd name="adj2" fmla="val 50000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1425" y="3228975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after context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4552950" y="3657600"/>
            <a:ext cx="457200" cy="457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809750" y="4343400"/>
            <a:ext cx="2133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pomegranate juice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19750" y="4038600"/>
            <a:ext cx="245745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 that drinking _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19750" y="4648200"/>
            <a:ext cx="245745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 may not be a bad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48200" y="417409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48200" y="453604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29274" y="5248275"/>
            <a:ext cx="244792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 is made from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638800" y="57912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 promotes responsible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819275" y="4953000"/>
            <a:ext cx="2133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JELL-O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828800" y="5562600"/>
            <a:ext cx="2133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Jagermeister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2667000" y="6324600"/>
            <a:ext cx="3048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705600" y="6477000"/>
            <a:ext cx="3048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648200" y="4812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648200" y="5117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648200" y="54028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648200" y="56885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3" name="Rounded Rectangular Callout 72"/>
          <p:cNvSpPr/>
          <p:nvPr/>
        </p:nvSpPr>
        <p:spPr>
          <a:xfrm>
            <a:off x="152400" y="5715000"/>
            <a:ext cx="1371600" cy="990600"/>
          </a:xfrm>
          <a:prstGeom prst="wedgeRoundRectCallout">
            <a:avLst>
              <a:gd name="adj1" fmla="val 75327"/>
              <a:gd name="adj2" fmla="val 480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NP-context</a:t>
            </a:r>
          </a:p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4" grpId="0"/>
      <p:bldP spid="25" grpId="0"/>
      <p:bldP spid="26" grpId="0" animBg="1"/>
      <p:bldP spid="27" grpId="0" animBg="1"/>
      <p:bldP spid="29" grpId="0" animBg="1"/>
      <p:bldP spid="40" grpId="0" animBg="1"/>
      <p:bldP spid="69" grpId="0"/>
      <p:bldP spid="70" grpId="0"/>
      <p:bldP spid="71" grpId="0"/>
      <p:bldP spid="72" grpId="0"/>
      <p:bldP spid="73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/>
          <p:cNvCxnSpPr>
            <a:stCxn id="100" idx="1"/>
            <a:endCxn id="135" idx="2"/>
          </p:cNvCxnSpPr>
          <p:nvPr/>
        </p:nvCxnSpPr>
        <p:spPr>
          <a:xfrm rot="10800000">
            <a:off x="7162800" y="4038600"/>
            <a:ext cx="381000" cy="11811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48" idx="3"/>
            <a:endCxn id="135" idx="2"/>
          </p:cNvCxnSpPr>
          <p:nvPr/>
        </p:nvCxnSpPr>
        <p:spPr>
          <a:xfrm flipV="1">
            <a:off x="6096000" y="4038600"/>
            <a:ext cx="1066800" cy="495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40" idx="0"/>
            <a:endCxn id="100" idx="1"/>
          </p:cNvCxnSpPr>
          <p:nvPr/>
        </p:nvCxnSpPr>
        <p:spPr>
          <a:xfrm rot="5400000" flipH="1" flipV="1">
            <a:off x="5772150" y="4324350"/>
            <a:ext cx="876300" cy="2667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29" idx="0"/>
            <a:endCxn id="100" idx="1"/>
          </p:cNvCxnSpPr>
          <p:nvPr/>
        </p:nvCxnSpPr>
        <p:spPr>
          <a:xfrm rot="5400000" flipH="1" flipV="1">
            <a:off x="6953250" y="5429250"/>
            <a:ext cx="800100" cy="381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8" idx="3"/>
            <a:endCxn id="100" idx="1"/>
          </p:cNvCxnSpPr>
          <p:nvPr/>
        </p:nvCxnSpPr>
        <p:spPr>
          <a:xfrm>
            <a:off x="6096000" y="4533900"/>
            <a:ext cx="1447800" cy="685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3" idx="3"/>
            <a:endCxn id="40" idx="0"/>
          </p:cNvCxnSpPr>
          <p:nvPr/>
        </p:nvCxnSpPr>
        <p:spPr>
          <a:xfrm>
            <a:off x="3638550" y="5295900"/>
            <a:ext cx="1238250" cy="8001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0" idx="3"/>
            <a:endCxn id="29" idx="1"/>
          </p:cNvCxnSpPr>
          <p:nvPr/>
        </p:nvCxnSpPr>
        <p:spPr>
          <a:xfrm flipV="1">
            <a:off x="5943600" y="6210300"/>
            <a:ext cx="6096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3" idx="3"/>
            <a:endCxn id="48" idx="1"/>
          </p:cNvCxnSpPr>
          <p:nvPr/>
        </p:nvCxnSpPr>
        <p:spPr>
          <a:xfrm flipV="1">
            <a:off x="3638550" y="4533900"/>
            <a:ext cx="857250" cy="762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3"/>
            <a:endCxn id="48" idx="1"/>
          </p:cNvCxnSpPr>
          <p:nvPr/>
        </p:nvCxnSpPr>
        <p:spPr>
          <a:xfrm>
            <a:off x="3638550" y="4381500"/>
            <a:ext cx="857250" cy="152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Noun Phrase and Context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NP-NP data: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476500"/>
            <a:ext cx="6858000" cy="4616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…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French Constitution Council </a:t>
            </a:r>
            <a:r>
              <a:rPr lang="en-US" sz="2400" dirty="0" smtClean="0">
                <a:solidFill>
                  <a:schemeClr val="tx2"/>
                </a:solidFill>
              </a:rPr>
              <a:t>validates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burqa ban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95400" y="2971800"/>
            <a:ext cx="3352800" cy="626507"/>
            <a:chOff x="3629025" y="2971800"/>
            <a:chExt cx="2286000" cy="626507"/>
          </a:xfrm>
        </p:grpSpPr>
        <p:sp>
          <p:nvSpPr>
            <p:cNvPr id="6" name="Right Brace 5"/>
            <p:cNvSpPr/>
            <p:nvPr/>
          </p:nvSpPr>
          <p:spPr>
            <a:xfrm rot="5400000">
              <a:off x="4633913" y="1966912"/>
              <a:ext cx="276223" cy="2286000"/>
            </a:xfrm>
            <a:prstGeom prst="rightBrace">
              <a:avLst>
                <a:gd name="adj1" fmla="val 149714"/>
                <a:gd name="adj2" fmla="val 50000"/>
              </a:avLst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24350" y="322897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NP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24400" y="2971800"/>
            <a:ext cx="1143000" cy="626507"/>
            <a:chOff x="3629025" y="2971800"/>
            <a:chExt cx="2286000" cy="626507"/>
          </a:xfrm>
        </p:grpSpPr>
        <p:sp>
          <p:nvSpPr>
            <p:cNvPr id="13" name="Right Brace 12"/>
            <p:cNvSpPr/>
            <p:nvPr/>
          </p:nvSpPr>
          <p:spPr>
            <a:xfrm rot="5400000">
              <a:off x="4633913" y="1966912"/>
              <a:ext cx="276223" cy="2286000"/>
            </a:xfrm>
            <a:prstGeom prst="rightBrace">
              <a:avLst>
                <a:gd name="adj1" fmla="val 149714"/>
                <a:gd name="adj2" fmla="val 50000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1425" y="3228975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context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4552950" y="3657600"/>
            <a:ext cx="457200" cy="457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62000" y="4191000"/>
            <a:ext cx="287655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French Constitution Council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553200" y="6019800"/>
            <a:ext cx="12192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JELL-O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3810000" y="6096000"/>
            <a:ext cx="2133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Jagermeister</a:t>
            </a:r>
            <a:endParaRPr lang="en-US" dirty="0"/>
          </a:p>
        </p:txBody>
      </p:sp>
      <p:sp>
        <p:nvSpPr>
          <p:cNvPr id="73" name="Rounded Rectangular Callout 72"/>
          <p:cNvSpPr/>
          <p:nvPr/>
        </p:nvSpPr>
        <p:spPr>
          <a:xfrm>
            <a:off x="228600" y="5791200"/>
            <a:ext cx="1143000" cy="838200"/>
          </a:xfrm>
          <a:prstGeom prst="wedgeRoundRectCallout">
            <a:avLst>
              <a:gd name="adj1" fmla="val 75327"/>
              <a:gd name="adj2" fmla="val 480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NP-NP</a:t>
            </a:r>
          </a:p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943600" y="2981325"/>
            <a:ext cx="1371600" cy="626507"/>
            <a:chOff x="3629025" y="2971800"/>
            <a:chExt cx="2286000" cy="626507"/>
          </a:xfrm>
        </p:grpSpPr>
        <p:sp>
          <p:nvSpPr>
            <p:cNvPr id="39" name="Right Brace 38"/>
            <p:cNvSpPr/>
            <p:nvPr/>
          </p:nvSpPr>
          <p:spPr>
            <a:xfrm rot="5400000">
              <a:off x="4633913" y="1966912"/>
              <a:ext cx="276223" cy="2286000"/>
            </a:xfrm>
            <a:prstGeom prst="rightBrace">
              <a:avLst>
                <a:gd name="adj1" fmla="val 149714"/>
                <a:gd name="adj2" fmla="val 50000"/>
              </a:avLst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24350" y="322897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NP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4495800" y="4343400"/>
            <a:ext cx="16002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burqa ban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752600" y="5105400"/>
            <a:ext cx="188595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French Court</a:t>
            </a:r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7543800" y="5029200"/>
            <a:ext cx="12192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 pants</a:t>
            </a:r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6858000" y="3657600"/>
            <a:ext cx="609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veil</a:t>
            </a:r>
            <a:endParaRPr lang="en-US" dirty="0"/>
          </a:p>
        </p:txBody>
      </p:sp>
      <p:sp>
        <p:nvSpPr>
          <p:cNvPr id="171" name="Rounded Rectangular Callout 170"/>
          <p:cNvSpPr/>
          <p:nvPr/>
        </p:nvSpPr>
        <p:spPr>
          <a:xfrm>
            <a:off x="5029200" y="1524000"/>
            <a:ext cx="2819400" cy="838200"/>
          </a:xfrm>
          <a:prstGeom prst="wedgeRoundRectCallout">
            <a:avLst>
              <a:gd name="adj1" fmla="val -27874"/>
              <a:gd name="adj2" fmla="val 76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can be used for weighting edges or making a more complex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29" grpId="0" animBg="1"/>
      <p:bldP spid="40" grpId="0" animBg="1"/>
      <p:bldP spid="73" grpId="0" animBg="1"/>
      <p:bldP spid="48" grpId="0" animBg="1"/>
      <p:bldP spid="53" grpId="0" animBg="1"/>
      <p:bldP spid="100" grpId="0" animBg="1"/>
      <p:bldP spid="135" grpId="0" animBg="1"/>
      <p:bldP spid="1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to </a:t>
            </a:r>
            <a:r>
              <a:rPr lang="en-US" i="1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eigenvectors of </a:t>
            </a:r>
            <a:r>
              <a:rPr lang="en-US" i="1" dirty="0"/>
              <a:t>W=D</a:t>
            </a:r>
            <a:r>
              <a:rPr lang="en-US" i="1" baseline="30000" dirty="0"/>
              <a:t>-1</a:t>
            </a:r>
            <a:r>
              <a:rPr lang="en-US" i="1" dirty="0"/>
              <a:t>A</a:t>
            </a:r>
            <a:r>
              <a:rPr lang="en-US" dirty="0"/>
              <a:t> are roughly piece-wise constant with respect to the underlying clusters, each separating a cluster from the rest of the data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Meila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&amp; Shi 2001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 smtClean="0"/>
              <a:t>Then: a </a:t>
            </a:r>
            <a:r>
              <a:rPr lang="en-US" dirty="0"/>
              <a:t>linear combination of piece-wise constant vectors is also piece-wise constant!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PageRank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(Page et al. 1999)</a:t>
            </a:r>
          </a:p>
          <a:p>
            <a:pPr lvl="1"/>
            <a:r>
              <a:rPr lang="en-US" dirty="0" smtClean="0"/>
              <a:t>HITS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(Kleinberg 1999)</a:t>
            </a:r>
          </a:p>
          <a:p>
            <a:pPr lvl="1"/>
            <a:r>
              <a:rPr lang="en-US" dirty="0" smtClean="0"/>
              <a:t>...</a:t>
            </a:r>
          </a:p>
          <a:p>
            <a:r>
              <a:rPr lang="en-US" dirty="0" smtClean="0"/>
              <a:t>Semi-supervised Learning</a:t>
            </a:r>
          </a:p>
          <a:p>
            <a:pPr lvl="1"/>
            <a:r>
              <a:rPr lang="en-US" dirty="0" smtClean="0"/>
              <a:t>Harmonic functions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(Zhu et al. 2003)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and global consistency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(Zhou et al. 2004)</a:t>
            </a:r>
          </a:p>
          <a:p>
            <a:pPr lvl="1"/>
            <a:r>
              <a:rPr lang="en-US" dirty="0" err="1"/>
              <a:t>wvRN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Macskassy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2007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1"/>
            <a:r>
              <a:rPr lang="en-US" dirty="0" smtClean="0"/>
              <a:t>Adsorption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Talukdar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et al. 2008)</a:t>
            </a:r>
          </a:p>
          <a:p>
            <a:pPr lvl="1"/>
            <a:r>
              <a:rPr lang="en-US" dirty="0" err="1" smtClean="0"/>
              <a:t>MultiRankWak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(Lin et al. 2010)</a:t>
            </a:r>
          </a:p>
          <a:p>
            <a:pPr lvl="1"/>
            <a:r>
              <a:rPr lang="en-US" dirty="0" smtClean="0"/>
              <a:t>...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k-walks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(Lin et al. 2009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1"/>
            <a:r>
              <a:rPr lang="en-US" dirty="0" smtClean="0"/>
              <a:t>Power Iteration Clustering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(Lin et al. 2010)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Fourier 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random Fourier features: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RR</a:t>
            </a:r>
            <a:r>
              <a:rPr lang="en-US" baseline="30000" dirty="0" smtClean="0"/>
              <a:t>T</a:t>
            </a:r>
            <a:r>
              <a:rPr lang="en-US" dirty="0" smtClean="0"/>
              <a:t> yields a similarity matrix that approximate a GK manifold! 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2514600"/>
            <a:ext cx="65151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Fourier IM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810000"/>
            <a:ext cx="75438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1752600"/>
            <a:ext cx="0" cy="44958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371600" y="29718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2362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5029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Fourier IM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810000"/>
            <a:ext cx="75438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1752600"/>
            <a:ext cx="0" cy="44958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1066800"/>
            <a:ext cx="6096000" cy="5334000"/>
          </a:xfrm>
          <a:prstGeom prst="line">
            <a:avLst/>
          </a:prstGeom>
          <a:ln w="254000" cap="rnd">
            <a:solidFill>
              <a:schemeClr val="accent1">
                <a:shade val="95000"/>
                <a:satMod val="105000"/>
              </a:schemeClr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371600" y="29718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2362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5029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2743200" cy="1676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Draw a line from the origin in a random direction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Fourier IM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810000"/>
            <a:ext cx="75438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1752600"/>
            <a:ext cx="0" cy="44958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371600" y="29718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2362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5029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2743200" cy="1676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. Draw a random Fourier bandwidth according to </a:t>
            </a:r>
            <a:r>
              <a:rPr lang="el-GR" dirty="0" smtClean="0"/>
              <a:t>σ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44488" y="1579908"/>
            <a:ext cx="1226674" cy="362806"/>
            <a:chOff x="2044488" y="1579908"/>
            <a:chExt cx="1226674" cy="362806"/>
          </a:xfrm>
        </p:grpSpPr>
        <p:sp>
          <p:nvSpPr>
            <p:cNvPr id="5" name="Left Brace 4"/>
            <p:cNvSpPr/>
            <p:nvPr/>
          </p:nvSpPr>
          <p:spPr>
            <a:xfrm rot="7912170">
              <a:off x="2543411" y="1258011"/>
              <a:ext cx="185780" cy="1183625"/>
            </a:xfrm>
            <a:prstGeom prst="leftBrac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2520000">
              <a:off x="2296215" y="1579908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bandwidth</a:t>
              </a:r>
              <a:endParaRPr lang="en-US" sz="1400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144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1066800"/>
            <a:ext cx="6096000" cy="5334000"/>
          </a:xfrm>
          <a:prstGeom prst="line">
            <a:avLst/>
          </a:prstGeom>
          <a:ln w="254000" cap="rnd">
            <a:gradFill flip="none" rotWithShape="1">
              <a:gsLst>
                <a:gs pos="37500">
                  <a:schemeClr val="accent1">
                    <a:lumMod val="20000"/>
                    <a:lumOff val="80000"/>
                  </a:schemeClr>
                </a:gs>
                <a:gs pos="25000">
                  <a:schemeClr val="accent1"/>
                </a:gs>
                <a:gs pos="12500">
                  <a:schemeClr val="accent1">
                    <a:lumMod val="20000"/>
                    <a:lumOff val="80000"/>
                  </a:schemeClr>
                </a:gs>
                <a:gs pos="0">
                  <a:schemeClr val="accent1"/>
                </a:gs>
                <a:gs pos="87500">
                  <a:schemeClr val="accent1">
                    <a:lumMod val="20000"/>
                    <a:lumOff val="80000"/>
                  </a:schemeClr>
                </a:gs>
                <a:gs pos="75000">
                  <a:schemeClr val="accent1"/>
                </a:gs>
                <a:gs pos="62500">
                  <a:schemeClr val="accent1">
                    <a:lumMod val="20000"/>
                    <a:lumOff val="80000"/>
                  </a:schemeClr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Fourier IM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810000"/>
            <a:ext cx="75438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1752600"/>
            <a:ext cx="0" cy="44958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371600" y="29718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2362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5029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2743200" cy="1676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“Slide” the cosine function by a random amount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145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1066800"/>
            <a:ext cx="6096000" cy="5334000"/>
          </a:xfrm>
          <a:prstGeom prst="line">
            <a:avLst/>
          </a:prstGeom>
          <a:ln w="254000" cap="rnd">
            <a:gradFill flip="none" rotWithShape="1">
              <a:gsLst>
                <a:gs pos="37500">
                  <a:schemeClr val="accent1"/>
                </a:gs>
                <a:gs pos="25000">
                  <a:schemeClr val="accent1">
                    <a:lumMod val="20000"/>
                    <a:lumOff val="80000"/>
                  </a:schemeClr>
                </a:gs>
                <a:gs pos="125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  <a:gs pos="87500">
                  <a:schemeClr val="accent1"/>
                </a:gs>
                <a:gs pos="75000">
                  <a:schemeClr val="accent1">
                    <a:lumMod val="20000"/>
                    <a:lumOff val="80000"/>
                  </a:schemeClr>
                </a:gs>
                <a:gs pos="62500">
                  <a:schemeClr val="accent1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-Right Arrow 12"/>
          <p:cNvSpPr/>
          <p:nvPr/>
        </p:nvSpPr>
        <p:spPr>
          <a:xfrm rot="2537138">
            <a:off x="2160014" y="1652464"/>
            <a:ext cx="914400" cy="205631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Fourier IM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810000"/>
            <a:ext cx="75438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1752600"/>
            <a:ext cx="0" cy="44958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371600" y="29718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2362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5029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2743200" cy="1676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Project points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13114" y="2068286"/>
            <a:ext cx="838200" cy="9144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38400" y="2667000"/>
            <a:ext cx="559726" cy="6096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48200" y="2525486"/>
            <a:ext cx="1219200" cy="136071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67200" y="4343400"/>
            <a:ext cx="609600" cy="6858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334000" y="3429000"/>
            <a:ext cx="990600" cy="10668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146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95400" y="1066800"/>
            <a:ext cx="6096000" cy="5334000"/>
          </a:xfrm>
          <a:prstGeom prst="line">
            <a:avLst/>
          </a:prstGeom>
          <a:ln w="254000" cap="rnd">
            <a:gradFill flip="none" rotWithShape="1">
              <a:gsLst>
                <a:gs pos="37500">
                  <a:schemeClr val="accent1"/>
                </a:gs>
                <a:gs pos="25000">
                  <a:schemeClr val="accent1">
                    <a:lumMod val="20000"/>
                    <a:lumOff val="80000"/>
                  </a:schemeClr>
                </a:gs>
                <a:gs pos="125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  <a:gs pos="87500">
                  <a:schemeClr val="accent1"/>
                </a:gs>
                <a:gs pos="75000">
                  <a:schemeClr val="accent1">
                    <a:lumMod val="20000"/>
                    <a:lumOff val="80000"/>
                  </a:schemeClr>
                </a:gs>
                <a:gs pos="62500">
                  <a:schemeClr val="accent1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3810000"/>
            <a:ext cx="75438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1752600"/>
            <a:ext cx="0" cy="44958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371600" y="29718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2362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5029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3276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147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95400" y="1066800"/>
            <a:ext cx="6096000" cy="5334000"/>
          </a:xfrm>
          <a:prstGeom prst="line">
            <a:avLst/>
          </a:prstGeom>
          <a:ln w="254000" cap="rnd">
            <a:gradFill flip="none" rotWithShape="1">
              <a:gsLst>
                <a:gs pos="37500">
                  <a:schemeClr val="accent1"/>
                </a:gs>
                <a:gs pos="25000">
                  <a:schemeClr val="accent1">
                    <a:lumMod val="20000"/>
                    <a:lumOff val="80000"/>
                  </a:schemeClr>
                </a:gs>
                <a:gs pos="125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  <a:gs pos="87500">
                  <a:schemeClr val="accent1"/>
                </a:gs>
                <a:gs pos="75000">
                  <a:schemeClr val="accent1">
                    <a:lumMod val="20000"/>
                    <a:lumOff val="80000"/>
                  </a:schemeClr>
                </a:gs>
                <a:gs pos="62500">
                  <a:schemeClr val="accent1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29000" y="1066800"/>
            <a:ext cx="1981200" cy="5334000"/>
          </a:xfrm>
          <a:prstGeom prst="line">
            <a:avLst/>
          </a:prstGeom>
          <a:ln w="254000" cap="rnd">
            <a:gradFill flip="none" rotWithShape="1">
              <a:gsLst>
                <a:gs pos="40000">
                  <a:schemeClr val="accent3"/>
                </a:gs>
                <a:gs pos="30000">
                  <a:schemeClr val="accent3">
                    <a:lumMod val="20000"/>
                    <a:lumOff val="80000"/>
                  </a:schemeClr>
                </a:gs>
                <a:gs pos="20000">
                  <a:schemeClr val="accent3"/>
                </a:gs>
                <a:gs pos="10000">
                  <a:schemeClr val="accent3">
                    <a:lumMod val="20000"/>
                    <a:lumOff val="80000"/>
                  </a:schemeClr>
                </a:gs>
                <a:gs pos="0">
                  <a:schemeClr val="accent3"/>
                </a:gs>
                <a:gs pos="80000">
                  <a:schemeClr val="accent3"/>
                </a:gs>
                <a:gs pos="70000">
                  <a:schemeClr val="accent3">
                    <a:lumMod val="20000"/>
                    <a:lumOff val="80000"/>
                  </a:schemeClr>
                </a:gs>
                <a:gs pos="60000">
                  <a:schemeClr val="accent3"/>
                </a:gs>
                <a:gs pos="50000">
                  <a:schemeClr val="accent3">
                    <a:lumMod val="20000"/>
                    <a:lumOff val="80000"/>
                  </a:schemeClr>
                </a:gs>
                <a:gs pos="90000">
                  <a:schemeClr val="accent3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Fourier IM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85800" y="1371600"/>
            <a:ext cx="8077200" cy="4495800"/>
          </a:xfrm>
          <a:prstGeom prst="line">
            <a:avLst/>
          </a:prstGeom>
          <a:ln w="254000" cap="rnd">
            <a:gradFill flip="none" rotWithShape="1">
              <a:gsLst>
                <a:gs pos="25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5000">
                  <a:schemeClr val="accent2">
                    <a:lumMod val="20000"/>
                    <a:lumOff val="80000"/>
                  </a:schemeClr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57200" y="4724400"/>
            <a:ext cx="2743200" cy="1676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 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0261"/>
            <a:ext cx="4724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Fourier </a:t>
            </a:r>
            <a:r>
              <a:rPr lang="en-US" dirty="0"/>
              <a:t>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# of features per data point: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number of random Fourier projections</a:t>
            </a:r>
          </a:p>
          <a:p>
            <a:r>
              <a:rPr lang="en-US" dirty="0" smtClean="0"/>
              <a:t>Feature construction time:</a:t>
            </a:r>
          </a:p>
          <a:p>
            <a:pPr lvl="1"/>
            <a:r>
              <a:rPr lang="en-US" dirty="0" smtClean="0"/>
              <a:t>The number of random Fourier projections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288452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Rahimi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Recht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2008)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934200" y="1145800"/>
            <a:ext cx="1504950" cy="1181804"/>
          </a:xfrm>
          <a:prstGeom prst="wedgeRoundRectCallout">
            <a:avLst>
              <a:gd name="adj1" fmla="val -118223"/>
              <a:gd name="adj2" fmla="val 5527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Bad for points far away from origin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70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 Feature GKHS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comparison (</a:t>
            </a:r>
            <a:r>
              <a:rPr lang="el-GR" dirty="0" smtClean="0"/>
              <a:t>σ</a:t>
            </a:r>
            <a:r>
              <a:rPr lang="en-US" dirty="0" smtClean="0"/>
              <a:t>=1,d=2):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149</a:t>
            </a:fld>
            <a:endParaRPr lang="en-US"/>
          </a:p>
        </p:txBody>
      </p:sp>
      <p:pic>
        <p:nvPicPr>
          <p:cNvPr id="165890" name="Picture 2" descr="C:\Users\frank\Desktop\My Dropbox\Public\Research\gkhs-tf-s1-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4560"/>
            <a:ext cx="53549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7" name="Picture 3" descr="C:\Documents and Settings\frank\Desktop\Submissions\2010ICML\figures\squiggles-ncut-ev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8" name="Picture 4" descr="C:\Documents and Settings\frank\Desktop\Submissions\2010ICML\figures\3blobs-ncut-ev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9" name="Picture 5" descr="C:\Documents and Settings\frank\Desktop\Submissions\2010ICML\figures\3blobs-ncut-ev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1" name="Picture 7" descr="C:\Documents and Settings\frank\Desktop\Submissions\2010ICML\figures\squiggles-ncut-ev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5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grpSp>
        <p:nvGrpSpPr>
          <p:cNvPr id="2" name="Group 40"/>
          <p:cNvGrpSpPr/>
          <p:nvPr/>
        </p:nvGrpSpPr>
        <p:grpSpPr>
          <a:xfrm>
            <a:off x="3657601" y="3048794"/>
            <a:ext cx="2285999" cy="2067240"/>
            <a:chOff x="3657601" y="3048794"/>
            <a:chExt cx="2285999" cy="2067240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3492748" y="3739841"/>
              <a:ext cx="699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value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3124200" y="3886200"/>
              <a:ext cx="1676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114006" y="4799805"/>
              <a:ext cx="1829594" cy="79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28742" y="4746702"/>
              <a:ext cx="705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index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Left Brace 23"/>
          <p:cNvSpPr/>
          <p:nvPr/>
        </p:nvSpPr>
        <p:spPr>
          <a:xfrm rot="5400000">
            <a:off x="6401730" y="2667930"/>
            <a:ext cx="228600" cy="37914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71064" y="240123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6867291" y="2663283"/>
            <a:ext cx="236034" cy="38100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33838" y="23972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5400000">
            <a:off x="7547666" y="2458994"/>
            <a:ext cx="241310" cy="784302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28932" y="2399370"/>
            <a:ext cx="38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47738" y="239937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cluster 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1001" y="1871246"/>
            <a:ext cx="1066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datasets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990600" y="3200400"/>
            <a:ext cx="677108" cy="12705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990600" y="5181600"/>
            <a:ext cx="677108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304800" y="3200400"/>
            <a:ext cx="5334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clustering 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6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4" grpId="0"/>
      <p:bldP spid="35" grpId="0"/>
      <p:bldP spid="36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Feature GKHS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comparison (</a:t>
            </a:r>
            <a:r>
              <a:rPr lang="el-GR" dirty="0" smtClean="0"/>
              <a:t>σ</a:t>
            </a:r>
            <a:r>
              <a:rPr lang="en-US" dirty="0" smtClean="0"/>
              <a:t>=1,d=3):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150</a:t>
            </a:fld>
            <a:endParaRPr lang="en-US"/>
          </a:p>
        </p:txBody>
      </p:sp>
      <p:pic>
        <p:nvPicPr>
          <p:cNvPr id="166914" name="Picture 2" descr="C:\Users\frank\Desktop\My Dropbox\Public\Research\gkhs-tf-s1-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4560"/>
            <a:ext cx="53549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Feature GKHS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comparison (</a:t>
            </a:r>
            <a:r>
              <a:rPr lang="el-GR" dirty="0" smtClean="0"/>
              <a:t>σ</a:t>
            </a:r>
            <a:r>
              <a:rPr lang="en-US" dirty="0" smtClean="0"/>
              <a:t>=1,d=4):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151</a:t>
            </a:fld>
            <a:endParaRPr lang="en-US"/>
          </a:p>
        </p:txBody>
      </p:sp>
      <p:pic>
        <p:nvPicPr>
          <p:cNvPr id="167938" name="Picture 2" descr="C:\Users\frank\Desktop\My Dropbox\Public\Research\gkhs-tf-s1-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4560"/>
            <a:ext cx="535495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Feature GKHS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comparison (</a:t>
            </a:r>
            <a:r>
              <a:rPr lang="el-GR" dirty="0" smtClean="0"/>
              <a:t>σ</a:t>
            </a:r>
            <a:r>
              <a:rPr lang="en-US" dirty="0" smtClean="0"/>
              <a:t>=1,d=5):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152</a:t>
            </a:fld>
            <a:endParaRPr lang="en-US"/>
          </a:p>
        </p:txBody>
      </p:sp>
      <p:pic>
        <p:nvPicPr>
          <p:cNvPr id="168962" name="Picture 2" descr="C:\Users\frank\Desktop\My Dropbox\Public\Research\gkhs-tf-s1-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4560"/>
            <a:ext cx="53549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Feature GKHS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comparison (</a:t>
            </a:r>
            <a:r>
              <a:rPr lang="el-GR" dirty="0" smtClean="0"/>
              <a:t>σ</a:t>
            </a:r>
            <a:r>
              <a:rPr lang="en-US" dirty="0" smtClean="0"/>
              <a:t>=1,d=6):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153</a:t>
            </a:fld>
            <a:endParaRPr lang="en-US"/>
          </a:p>
        </p:txBody>
      </p:sp>
      <p:pic>
        <p:nvPicPr>
          <p:cNvPr id="169986" name="Picture 2" descr="C:\Users\frank\Desktop\My Dropbox\Public\Research\gkhs-tf-s1-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4560"/>
            <a:ext cx="53549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Feature GKHS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comparison (</a:t>
            </a:r>
            <a:r>
              <a:rPr lang="el-GR" dirty="0" smtClean="0"/>
              <a:t>σ</a:t>
            </a:r>
            <a:r>
              <a:rPr lang="en-US" dirty="0" smtClean="0"/>
              <a:t>=1,d=3):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154</a:t>
            </a:fld>
            <a:endParaRPr lang="en-US"/>
          </a:p>
        </p:txBody>
      </p:sp>
      <p:pic>
        <p:nvPicPr>
          <p:cNvPr id="171010" name="Picture 2" descr="C:\Users\frank\Desktop\My Dropbox\Public\Research\gkhs-tf-s1-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4560"/>
            <a:ext cx="53549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Feature GKHS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comparison (</a:t>
            </a:r>
            <a:r>
              <a:rPr lang="el-GR" dirty="0" smtClean="0"/>
              <a:t>σ</a:t>
            </a:r>
            <a:r>
              <a:rPr lang="en-US" dirty="0" smtClean="0"/>
              <a:t>=2,d=3):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155</a:t>
            </a:fld>
            <a:endParaRPr lang="en-US"/>
          </a:p>
        </p:txBody>
      </p:sp>
      <p:pic>
        <p:nvPicPr>
          <p:cNvPr id="172034" name="Picture 2" descr="C:\Users\frank\Desktop\My Dropbox\Public\Research\gkhs-tf-s2-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4560"/>
            <a:ext cx="53549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Feature GKHS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comparison (</a:t>
            </a:r>
            <a:r>
              <a:rPr lang="el-GR" dirty="0" smtClean="0"/>
              <a:t>σ</a:t>
            </a:r>
            <a:r>
              <a:rPr lang="en-US" dirty="0" smtClean="0"/>
              <a:t>=3,d=3):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156</a:t>
            </a:fld>
            <a:endParaRPr lang="en-US"/>
          </a:p>
        </p:txBody>
      </p:sp>
      <p:pic>
        <p:nvPicPr>
          <p:cNvPr id="173058" name="Picture 2" descr="C:\Users\frank\Desktop\My Dropbox\Public\Research\gkhs-tf-s3-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4560"/>
            <a:ext cx="53549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Feature GKHS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comparison (</a:t>
            </a:r>
            <a:r>
              <a:rPr lang="el-GR" dirty="0" smtClean="0"/>
              <a:t>σ</a:t>
            </a:r>
            <a:r>
              <a:rPr lang="en-US" dirty="0" smtClean="0"/>
              <a:t>=4,d=3):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157</a:t>
            </a:fld>
            <a:endParaRPr lang="en-US"/>
          </a:p>
        </p:txBody>
      </p:sp>
      <p:pic>
        <p:nvPicPr>
          <p:cNvPr id="174082" name="Picture 2" descr="C:\Users\frank\Desktop\My Dropbox\Public\Research\gkhs-tf-s4-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4560"/>
            <a:ext cx="53549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Synthetic Data Result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158</a:t>
            </a:fld>
            <a:endParaRPr lang="en-US"/>
          </a:p>
        </p:txBody>
      </p:sp>
      <p:pic>
        <p:nvPicPr>
          <p:cNvPr id="8" name="Picture 5" descr="C:\Users\frank\Desktop\My Dropbox\Papers\PhDThesis\latex\fig\gk\2gaus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75326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328665"/>
              </p:ext>
            </p:extLst>
          </p:nvPr>
        </p:nvGraphicFramePr>
        <p:xfrm>
          <a:off x="914400" y="3657600"/>
          <a:ext cx="7315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 Synthetic Data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159</a:t>
            </a:fld>
            <a:endParaRPr lang="en-US"/>
          </a:p>
        </p:txBody>
      </p:sp>
      <p:pic>
        <p:nvPicPr>
          <p:cNvPr id="7" name="Picture 4" descr="C:\Users\frank\Desktop\My Dropbox\Papers\PhDThesis\latex\fig\gk\2walk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75326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559083"/>
              </p:ext>
            </p:extLst>
          </p:nvPr>
        </p:nvGraphicFramePr>
        <p:xfrm>
          <a:off x="914400" y="3657600"/>
          <a:ext cx="7315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44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177165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6850" y="377380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Combination…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28409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a·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19927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b·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77150" y="32746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6350" y="42672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13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5" name="Up Arrow 14"/>
          <p:cNvSpPr/>
          <p:nvPr/>
        </p:nvSpPr>
        <p:spPr>
          <a:xfrm>
            <a:off x="4876800" y="33528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Synthetic Data Result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160</a:t>
            </a:fld>
            <a:endParaRPr lang="en-US"/>
          </a:p>
        </p:txBody>
      </p:sp>
      <p:pic>
        <p:nvPicPr>
          <p:cNvPr id="6" name="Picture 3" descr="C:\Users\frank\Desktop\My Dropbox\Papers\PhDThesis\latex\fig\gk\3spira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35" y="1828800"/>
            <a:ext cx="85833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593527"/>
              </p:ext>
            </p:extLst>
          </p:nvPr>
        </p:nvGraphicFramePr>
        <p:xfrm>
          <a:off x="914400" y="3657600"/>
          <a:ext cx="7315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7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MRW: Basic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Settings where you need personalized, low-overhead labeling (e.g., experience with </a:t>
            </a:r>
            <a:r>
              <a:rPr lang="en-US" dirty="0" err="1" smtClean="0"/>
              <a:t>SpamBayes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Many HF-style methods basically produce the same results</a:t>
            </a:r>
          </a:p>
          <a:p>
            <a:r>
              <a:rPr lang="en-US" dirty="0" smtClean="0"/>
              <a:t>MRW-style produce quite different results, yet not used much at all for SSL classification (mostly for retrieval); as a variation of a general regularization, also as a feature in web site categorization</a:t>
            </a:r>
          </a:p>
          <a:p>
            <a:r>
              <a:rPr lang="en-US" dirty="0" smtClean="0"/>
              <a:t>No comparison</a:t>
            </a:r>
          </a:p>
          <a:p>
            <a:r>
              <a:rPr lang="en-US" dirty="0" smtClean="0"/>
              <a:t>Nagging questions</a:t>
            </a:r>
          </a:p>
          <a:p>
            <a:r>
              <a:rPr lang="en-US" dirty="0" smtClean="0"/>
              <a:t>General framework, learning parameters for:</a:t>
            </a:r>
          </a:p>
          <a:p>
            <a:pPr lvl="1"/>
            <a:r>
              <a:rPr lang="en-US" smtClean="0"/>
              <a:t>D</a:t>
            </a:r>
            <a:r>
              <a:rPr lang="en-US" baseline="30000" smtClean="0"/>
              <a:t>-1/2</a:t>
            </a:r>
            <a:r>
              <a:rPr lang="en-US" smtClean="0"/>
              <a:t>AD</a:t>
            </a:r>
            <a:r>
              <a:rPr lang="en-US" baseline="30000" smtClean="0"/>
              <a:t>-1/2</a:t>
            </a:r>
            <a:r>
              <a:rPr lang="en-US" dirty="0" smtClean="0"/>
              <a:t>, D</a:t>
            </a:r>
            <a:r>
              <a:rPr lang="en-US" baseline="30000" dirty="0" smtClean="0"/>
              <a:t>-1</a:t>
            </a:r>
            <a:r>
              <a:rPr lang="en-US" dirty="0" smtClean="0"/>
              <a:t>A</a:t>
            </a:r>
            <a:r>
              <a:rPr lang="en-US" smtClean="0"/>
              <a:t>, AD</a:t>
            </a:r>
            <a:r>
              <a:rPr lang="en-US" baseline="30000" smtClean="0"/>
              <a:t>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0435" y="1371600"/>
            <a:ext cx="5329975" cy="5169932"/>
            <a:chOff x="1990435" y="1524000"/>
            <a:chExt cx="5329975" cy="51699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82392" y="1828800"/>
              <a:ext cx="0" cy="403860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057400" y="1524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ch2+3</a:t>
              </a:r>
            </a:p>
            <a:p>
              <a:pPr algn="ctr"/>
              <a:r>
                <a:rPr lang="en-US" sz="2000" dirty="0" smtClean="0"/>
                <a:t>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icml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0435" y="6324600"/>
              <a:ext cx="112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Clustering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2190" y="6324600"/>
              <a:ext cx="145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Classification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6000" y="1524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ch4+5</a:t>
              </a:r>
            </a:p>
            <a:p>
              <a:pPr algn="ctr"/>
              <a:r>
                <a:rPr lang="en-US" sz="2000" dirty="0" smtClean="0"/>
                <a:t>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asonam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087092" y="25146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4"/>
                  </a:solidFill>
                </a:rPr>
                <a:t>ch6</a:t>
              </a:r>
            </a:p>
            <a:p>
              <a:pPr algn="ctr"/>
              <a:r>
                <a:rPr lang="en-US" sz="1300" dirty="0" smtClean="0"/>
                <a:t>Implicit</a:t>
              </a:r>
            </a:p>
            <a:p>
              <a:pPr algn="ctr"/>
              <a:r>
                <a:rPr lang="en-US" sz="1300" dirty="0" smtClean="0"/>
                <a:t>Manifolds</a:t>
              </a:r>
            </a:p>
            <a:p>
              <a:pPr algn="ctr"/>
              <a:endParaRPr lang="en-US" sz="9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35052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ch6.1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 smtClean="0"/>
                <a:t>IM-PIC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ecai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35052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ch6.2</a:t>
              </a:r>
            </a:p>
            <a:p>
              <a:pPr algn="ctr"/>
              <a:r>
                <a:rPr lang="en-US" sz="1400" dirty="0" smtClean="0"/>
                <a:t>IM-MRW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mlg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4953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ch7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dirty="0" smtClean="0"/>
                <a:t>MM-PIC</a:t>
              </a:r>
            </a:p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in submission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4953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ch8</a:t>
              </a:r>
            </a:p>
            <a:p>
              <a:pPr algn="ctr"/>
              <a:r>
                <a:rPr lang="en-US" dirty="0" smtClean="0"/>
                <a:t>GK SSL</a:t>
              </a:r>
            </a:p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in submission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57400" y="1371600"/>
            <a:ext cx="5029200" cy="4419600"/>
            <a:chOff x="2057400" y="1524000"/>
            <a:chExt cx="5029200" cy="4419600"/>
          </a:xfrm>
        </p:grpSpPr>
        <p:sp>
          <p:nvSpPr>
            <p:cNvPr id="4" name="Oval 3"/>
            <p:cNvSpPr/>
            <p:nvPr/>
          </p:nvSpPr>
          <p:spPr>
            <a:xfrm>
              <a:off x="2057400" y="1524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ch2+3</a:t>
              </a:r>
            </a:p>
            <a:p>
              <a:pPr algn="ctr"/>
              <a:r>
                <a:rPr lang="en-US" sz="2000" dirty="0" smtClean="0"/>
                <a:t>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icml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096000" y="1524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ch4+5</a:t>
              </a:r>
            </a:p>
            <a:p>
              <a:pPr algn="ctr"/>
              <a:r>
                <a:rPr lang="en-US" sz="2000" dirty="0" smtClean="0"/>
                <a:t>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asonam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087092" y="25146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4"/>
                  </a:solidFill>
                </a:rPr>
                <a:t>ch6</a:t>
              </a:r>
            </a:p>
            <a:p>
              <a:pPr algn="ctr"/>
              <a:r>
                <a:rPr lang="en-US" sz="1300" dirty="0" smtClean="0"/>
                <a:t>Implicit</a:t>
              </a:r>
            </a:p>
            <a:p>
              <a:pPr algn="ctr"/>
              <a:r>
                <a:rPr lang="en-US" sz="1300" dirty="0" smtClean="0"/>
                <a:t>Manifolds</a:t>
              </a:r>
            </a:p>
            <a:p>
              <a:pPr algn="ctr"/>
              <a:endParaRPr lang="en-US" sz="9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35052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ch6.1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 smtClean="0"/>
                <a:t>IM-PIC</a:t>
              </a:r>
            </a:p>
            <a:p>
              <a:pPr algn="ctr"/>
              <a:r>
                <a:rPr lang="en-US" sz="900" dirty="0" err="1" smtClean="0">
                  <a:solidFill>
                    <a:schemeClr val="accent2"/>
                  </a:solidFill>
                </a:rPr>
                <a:t>ecai</a:t>
              </a:r>
              <a:r>
                <a:rPr lang="en-US" sz="900" dirty="0" smtClean="0">
                  <a:solidFill>
                    <a:schemeClr val="accent2"/>
                  </a:solidFill>
                </a:rPr>
                <a:t> 2010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35052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ch6.2</a:t>
              </a:r>
            </a:p>
            <a:p>
              <a:pPr algn="ctr"/>
              <a:r>
                <a:rPr lang="en-US" sz="1400" dirty="0" smtClean="0"/>
                <a:t>IM-MRW</a:t>
              </a:r>
            </a:p>
            <a:p>
              <a:pPr algn="ctr"/>
              <a:r>
                <a:rPr lang="en-US" sz="900" dirty="0" err="1" smtClean="0">
                  <a:solidFill>
                    <a:schemeClr val="accent1"/>
                  </a:solidFill>
                </a:rPr>
                <a:t>mlg</a:t>
              </a:r>
              <a:r>
                <a:rPr lang="en-US" sz="900" dirty="0" smtClean="0">
                  <a:solidFill>
                    <a:schemeClr val="accent1"/>
                  </a:solidFill>
                </a:rPr>
                <a:t> 2011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4953000"/>
              <a:ext cx="990600" cy="990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ch7</a:t>
              </a:r>
              <a:endParaRPr lang="en-US" sz="9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dirty="0" smtClean="0"/>
                <a:t>MM-PIC</a:t>
              </a:r>
            </a:p>
            <a:p>
              <a:pPr algn="ctr"/>
              <a:r>
                <a:rPr lang="en-US" sz="900" dirty="0" smtClean="0">
                  <a:solidFill>
                    <a:schemeClr val="accent2"/>
                  </a:solidFill>
                </a:rPr>
                <a:t>in submission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4953000"/>
              <a:ext cx="990600" cy="990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ch8</a:t>
              </a:r>
            </a:p>
            <a:p>
              <a:pPr algn="ctr"/>
              <a:r>
                <a:rPr lang="en-US" dirty="0" smtClean="0"/>
                <a:t>GK SSL</a:t>
              </a:r>
            </a:p>
            <a:p>
              <a:pPr algn="ctr"/>
              <a:r>
                <a:rPr lang="en-US" sz="900" dirty="0" smtClean="0">
                  <a:solidFill>
                    <a:schemeClr val="accent1"/>
                  </a:solidFill>
                </a:rPr>
                <a:t>in submission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551938" y="2459182"/>
            <a:ext cx="381" cy="838200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590919" y="2459182"/>
            <a:ext cx="381" cy="838200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67058" y="3138632"/>
            <a:ext cx="973268" cy="428336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3105150"/>
            <a:ext cx="914400" cy="461818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53000" y="3336059"/>
            <a:ext cx="1295400" cy="1540741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71800" y="3352800"/>
            <a:ext cx="1295400" cy="1524000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6807202" y="2382981"/>
            <a:ext cx="445530" cy="2493818"/>
          </a:xfrm>
          <a:custGeom>
            <a:avLst/>
            <a:gdLst>
              <a:gd name="connsiteX0" fmla="*/ 0 w 445530"/>
              <a:gd name="connsiteY0" fmla="*/ 0 h 2493818"/>
              <a:gd name="connsiteX1" fmla="*/ 443346 w 445530"/>
              <a:gd name="connsiteY1" fmla="*/ 1366982 h 2493818"/>
              <a:gd name="connsiteX2" fmla="*/ 138546 w 445530"/>
              <a:gd name="connsiteY2" fmla="*/ 2493818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30" h="2493818">
                <a:moveTo>
                  <a:pt x="0" y="0"/>
                </a:moveTo>
                <a:cubicBezTo>
                  <a:pt x="210127" y="475673"/>
                  <a:pt x="420255" y="951346"/>
                  <a:pt x="443346" y="1366982"/>
                </a:cubicBezTo>
                <a:cubicBezTo>
                  <a:pt x="466437" y="1782618"/>
                  <a:pt x="302491" y="2138218"/>
                  <a:pt x="138546" y="2493818"/>
                </a:cubicBezTo>
              </a:path>
            </a:pathLst>
          </a:custGeom>
          <a:noFill/>
          <a:ln w="38100" cap="rnd">
            <a:solidFill>
              <a:schemeClr val="accent3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1902688" y="2380672"/>
            <a:ext cx="445530" cy="2493818"/>
          </a:xfrm>
          <a:custGeom>
            <a:avLst/>
            <a:gdLst>
              <a:gd name="connsiteX0" fmla="*/ 0 w 445530"/>
              <a:gd name="connsiteY0" fmla="*/ 0 h 2493818"/>
              <a:gd name="connsiteX1" fmla="*/ 443346 w 445530"/>
              <a:gd name="connsiteY1" fmla="*/ 1366982 h 2493818"/>
              <a:gd name="connsiteX2" fmla="*/ 138546 w 445530"/>
              <a:gd name="connsiteY2" fmla="*/ 2493818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30" h="2493818">
                <a:moveTo>
                  <a:pt x="0" y="0"/>
                </a:moveTo>
                <a:cubicBezTo>
                  <a:pt x="210127" y="475673"/>
                  <a:pt x="420255" y="951346"/>
                  <a:pt x="443346" y="1366982"/>
                </a:cubicBezTo>
                <a:cubicBezTo>
                  <a:pt x="466437" y="1782618"/>
                  <a:pt x="302491" y="2138218"/>
                  <a:pt x="138546" y="2493818"/>
                </a:cubicBezTo>
              </a:path>
            </a:pathLst>
          </a:custGeom>
          <a:noFill/>
          <a:ln w="38100" cap="rnd">
            <a:solidFill>
              <a:schemeClr val="accent3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870710"/>
            <a:ext cx="1885950" cy="16344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1" y="238702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PIC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" y="4248090"/>
            <a:ext cx="38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30000" dirty="0" err="1" smtClean="0"/>
              <a:t>t</a:t>
            </a:r>
            <a:endParaRPr lang="en-US" sz="2000" baseline="30000" dirty="0"/>
          </a:p>
        </p:txBody>
      </p:sp>
      <p:pic>
        <p:nvPicPr>
          <p:cNvPr id="18434" name="Picture 2" descr="C:\Documents and Settings\frank\Desktop\Submissions\2010ICML\figures\3blob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5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6" name="Picture 4" descr="C:\Documents and Settings\frank\Desktop\Submissions\2010ICML\figures\squiggles-pic-v1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745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4343400"/>
            <a:ext cx="58674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</a:t>
            </a:r>
            <a:r>
              <a:rPr lang="en-US" sz="2800" dirty="0"/>
              <a:t>just need the clusters to be </a:t>
            </a:r>
            <a:r>
              <a:rPr lang="en-US" sz="2800" u="sng" dirty="0"/>
              <a:t>separated</a:t>
            </a:r>
            <a:r>
              <a:rPr lang="en-US" sz="2800" dirty="0"/>
              <a:t> in some </a:t>
            </a:r>
            <a:r>
              <a:rPr lang="en-US" sz="2800" dirty="0" smtClean="0"/>
              <a:t>space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600200" y="2057400"/>
            <a:ext cx="5867400" cy="1981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Key </a:t>
            </a:r>
            <a:r>
              <a:rPr lang="en-US" sz="2400" dirty="0" smtClean="0"/>
              <a:t>idea:</a:t>
            </a:r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do clustering, we may not need all the information in a full spectral </a:t>
            </a:r>
            <a:r>
              <a:rPr lang="en-US" sz="2400" dirty="0" smtClean="0"/>
              <a:t>embedding</a:t>
            </a:r>
          </a:p>
          <a:p>
            <a:pPr algn="ctr"/>
            <a:r>
              <a:rPr lang="en-US" sz="2400" dirty="0" smtClean="0"/>
              <a:t>(e.g</a:t>
            </a:r>
            <a:r>
              <a:rPr lang="en-US" sz="2400" dirty="0"/>
              <a:t>., distance between clusters in a k-dimension </a:t>
            </a:r>
            <a:r>
              <a:rPr lang="en-US" sz="2400" dirty="0" err="1"/>
              <a:t>eigenspace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00" y="2247900"/>
          <a:ext cx="79422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4" name="Equation" r:id="rId3" imgW="2959100" imgH="241300" progId="Equation.3">
                  <p:embed/>
                </p:oleObj>
              </mc:Choice>
              <mc:Fallback>
                <p:oleObj name="Equation" r:id="rId3" imgW="2959100" imgH="241300" progId="Equation.3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47900"/>
                        <a:ext cx="79422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534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power iteration with its components:</a:t>
            </a:r>
            <a:endParaRPr lang="en-US" sz="24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09600" y="3733800"/>
          <a:ext cx="8153400" cy="111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" name="Equation" r:id="rId5" imgW="3721100" imgH="508000" progId="Equation.3">
                  <p:embed/>
                </p:oleObj>
              </mc:Choice>
              <mc:Fallback>
                <p:oleObj name="Equation" r:id="rId5" imgW="3721100" imgH="508000" progId="Equation.3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3800"/>
                        <a:ext cx="8153400" cy="1112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3124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normalize: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172200" y="228600"/>
            <a:ext cx="2819400" cy="1905000"/>
          </a:xfrm>
          <a:prstGeom prst="wedgeRoundRectCallout">
            <a:avLst>
              <a:gd name="adj1" fmla="val -20574"/>
              <a:gd name="adj2" fmla="val 1013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 the beginning, </a:t>
            </a:r>
            <a:r>
              <a:rPr lang="en-US" i="1" dirty="0" smtClean="0"/>
              <a:t>v</a:t>
            </a:r>
            <a:r>
              <a:rPr lang="en-US" dirty="0" smtClean="0"/>
              <a:t> changes fast, “accelerating” to converge locally due to “noise terms” with small </a:t>
            </a:r>
            <a:r>
              <a:rPr lang="el-GR" i="1" dirty="0" smtClean="0">
                <a:latin typeface="Calibri"/>
              </a:rPr>
              <a:t>λ</a:t>
            </a:r>
            <a:endParaRPr lang="en-US" i="1" dirty="0" smtClean="0">
              <a:latin typeface="Calibri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7200" y="5105400"/>
            <a:ext cx="4419600" cy="1447800"/>
          </a:xfrm>
          <a:prstGeom prst="wedgeRoundRectCallout">
            <a:avLst>
              <a:gd name="adj1" fmla="val -5086"/>
              <a:gd name="adj2" fmla="val -5900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“noise terms” have gone to zero, v changes slowly (“constant speed”) because only larger </a:t>
            </a:r>
            <a:r>
              <a:rPr lang="el-GR" i="1" dirty="0" smtClean="0"/>
              <a:t>λ</a:t>
            </a:r>
            <a:r>
              <a:rPr lang="en-US" i="1" dirty="0" smtClean="0"/>
              <a:t> </a:t>
            </a:r>
            <a:r>
              <a:rPr lang="en-US" dirty="0" smtClean="0"/>
              <a:t>terms (</a:t>
            </a:r>
            <a:r>
              <a:rPr lang="en-US" i="1" dirty="0" smtClean="0"/>
              <a:t>2…k</a:t>
            </a:r>
            <a:r>
              <a:rPr lang="en-US" dirty="0" smtClean="0"/>
              <a:t>) are left, where the eigenvalue ratios are close to 1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 rot="5400000">
            <a:off x="6265718" y="1392382"/>
            <a:ext cx="536864" cy="4305300"/>
          </a:xfrm>
          <a:prstGeom prst="leftBrace">
            <a:avLst>
              <a:gd name="adj1" fmla="val 89414"/>
              <a:gd name="adj2" fmla="val 3889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0655" y="3733801"/>
            <a:ext cx="1052946" cy="11430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276850" y="5105400"/>
            <a:ext cx="2952750" cy="1447800"/>
          </a:xfrm>
          <a:prstGeom prst="wedgeRoundRectCallout">
            <a:avLst>
              <a:gd name="adj1" fmla="val -34016"/>
              <a:gd name="adj2" fmla="val -6741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Because they are raised to the power </a:t>
            </a:r>
            <a:r>
              <a:rPr lang="en-US" i="1" dirty="0" smtClean="0"/>
              <a:t>t</a:t>
            </a:r>
            <a:r>
              <a:rPr lang="en-US" dirty="0" smtClean="0"/>
              <a:t>, the eigenvalue ratios determines how fast </a:t>
            </a:r>
            <a:r>
              <a:rPr lang="en-US" i="1" dirty="0" smtClean="0"/>
              <a:t>v</a:t>
            </a:r>
            <a:r>
              <a:rPr lang="en-US" dirty="0" smtClean="0"/>
              <a:t> converges to 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2723284" y="3485285"/>
            <a:ext cx="268431" cy="2667000"/>
          </a:xfrm>
          <a:prstGeom prst="leftBrace">
            <a:avLst>
              <a:gd name="adj1" fmla="val 89414"/>
              <a:gd name="adj2" fmla="val 37729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3" grpId="0" animBg="1"/>
      <p:bldP spid="3" grpId="0" animBg="1"/>
      <p:bldP spid="14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data is everywhere</a:t>
            </a:r>
          </a:p>
          <a:p>
            <a:r>
              <a:rPr lang="en-US" dirty="0" smtClean="0"/>
              <a:t>We want to find interesting things from data</a:t>
            </a:r>
          </a:p>
          <a:p>
            <a:r>
              <a:rPr lang="en-US" dirty="0" smtClean="0"/>
              <a:t>For non-graph data, it often makes sense to represent it as a graph</a:t>
            </a:r>
          </a:p>
          <a:p>
            <a:r>
              <a:rPr lang="en-US" i="1" dirty="0" smtClean="0"/>
              <a:t>However, data can be big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basic power iteration clustering (PIC)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29" y="544648"/>
            <a:ext cx="6581775" cy="605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</a:t>
            </a:r>
            <a:r>
              <a:rPr lang="en-US" dirty="0"/>
              <a:t>Clustering </a:t>
            </a:r>
            <a:r>
              <a:rPr lang="en-US" dirty="0" smtClean="0"/>
              <a:t>for Network </a:t>
            </a:r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1371600"/>
            <a:ext cx="2209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dataset is an undirected, weighted, connected graph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2895600"/>
            <a:ext cx="2209800" cy="1295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Every node is labeled by human to belong to one of </a:t>
            </a:r>
            <a:r>
              <a:rPr lang="en-US" i="1" dirty="0" smtClean="0"/>
              <a:t>k</a:t>
            </a:r>
            <a:r>
              <a:rPr lang="en-US" dirty="0" smtClean="0"/>
              <a:t> classes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419600"/>
            <a:ext cx="2209800" cy="1295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Clustering methods are only given </a:t>
            </a:r>
            <a:r>
              <a:rPr lang="en-US" i="1" dirty="0" smtClean="0"/>
              <a:t>k</a:t>
            </a:r>
            <a:r>
              <a:rPr lang="en-US" dirty="0" smtClean="0"/>
              <a:t> and the input graph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400800" y="1371600"/>
            <a:ext cx="22098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lusters are matched to classes using the Hungarian algorithm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400800" y="2895600"/>
            <a:ext cx="2209800" cy="2819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use classification metrics such as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accuracy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precision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recall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F1 score</a:t>
            </a:r>
            <a:r>
              <a:rPr lang="en-US" dirty="0" smtClean="0"/>
              <a:t>; we also use clustering metrics such as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purity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normalized mutual information</a:t>
            </a:r>
            <a:r>
              <a:rPr lang="en-US" dirty="0" smtClean="0"/>
              <a:t> (NMI)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Runtime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85975"/>
            <a:ext cx="658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143000" y="1314450"/>
            <a:ext cx="2971800" cy="685800"/>
          </a:xfrm>
          <a:prstGeom prst="wedgeRoundRectCallout">
            <a:avLst>
              <a:gd name="adj1" fmla="val 55450"/>
              <a:gd name="adj2" fmla="val 1458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Normalized Cut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457200"/>
            <a:ext cx="2498272" cy="1488621"/>
          </a:xfrm>
          <a:prstGeom prst="wedgeRoundRectCallout">
            <a:avLst>
              <a:gd name="adj1" fmla="val -46998"/>
              <a:gd name="adj2" fmla="val 98243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Normalized Cut, </a:t>
            </a:r>
            <a:r>
              <a:rPr lang="en-US" sz="2000" dirty="0" smtClean="0"/>
              <a:t>faster </a:t>
            </a:r>
            <a:r>
              <a:rPr lang="en-US" sz="2000" dirty="0" err="1" smtClean="0"/>
              <a:t>eigencomputation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752600" y="5029200"/>
            <a:ext cx="3581400" cy="1524000"/>
          </a:xfrm>
          <a:prstGeom prst="wedgeRoundRectCallout">
            <a:avLst>
              <a:gd name="adj1" fmla="val 41204"/>
              <a:gd name="adj2" fmla="val -7427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 out of memory (24GB)</a:t>
            </a:r>
            <a:endParaRPr lang="en-US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114800" y="3962400"/>
            <a:ext cx="2590800" cy="685800"/>
          </a:xfrm>
          <a:prstGeom prst="rect">
            <a:avLst/>
          </a:prstGeom>
          <a:noFill/>
          <a:ln w="50800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1295400"/>
            <a:ext cx="49244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 Accuracy on Network Datasets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1752600"/>
            <a:ext cx="1676400" cy="1600200"/>
          </a:xfrm>
          <a:prstGeom prst="wedgeRoundRectCallout">
            <a:avLst>
              <a:gd name="adj1" fmla="val 100758"/>
              <a:gd name="adj2" fmla="val -16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Upper triangle: PIC does better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10400" y="3810000"/>
            <a:ext cx="1676400" cy="1905000"/>
          </a:xfrm>
          <a:prstGeom prst="wedgeRoundRectCallout">
            <a:avLst>
              <a:gd name="adj1" fmla="val -83333"/>
              <a:gd name="adj2" fmla="val -1726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Lower triangle: </a:t>
            </a:r>
            <a:r>
              <a:rPr lang="en-US" sz="2400" dirty="0" err="1" smtClean="0"/>
              <a:t>NCut</a:t>
            </a:r>
            <a:r>
              <a:rPr lang="en-US" sz="2400" dirty="0" smtClean="0"/>
              <a:t> or NJW does better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robustness question for vanilla PIC as data size and complexity grow:</a:t>
            </a:r>
          </a:p>
          <a:p>
            <a:r>
              <a:rPr lang="en-US" dirty="0" smtClean="0"/>
              <a:t>How many (noisy) clusters can you fit in one dimension without them “colliding”?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1885950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429000"/>
            <a:ext cx="1885950" cy="163449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1885950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429000"/>
            <a:ext cx="1885950" cy="163449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2590800" y="5520690"/>
            <a:ext cx="1981200" cy="838200"/>
          </a:xfrm>
          <a:prstGeom prst="wedgeRoundRectCallout">
            <a:avLst>
              <a:gd name="adj1" fmla="val -22877"/>
              <a:gd name="adj2" fmla="val -1079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signals cleanly separated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5520690"/>
            <a:ext cx="2152650" cy="838200"/>
          </a:xfrm>
          <a:prstGeom prst="wedgeRoundRectCallout">
            <a:avLst>
              <a:gd name="adj1" fmla="val 22604"/>
              <a:gd name="adj2" fmla="val -10681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little too close for comfort?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20000" y="4453890"/>
            <a:ext cx="533400" cy="53340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Run PIC </a:t>
            </a:r>
            <a:r>
              <a:rPr lang="en-US" i="1" dirty="0" smtClean="0"/>
              <a:t>d</a:t>
            </a:r>
            <a:r>
              <a:rPr lang="en-US" dirty="0" smtClean="0"/>
              <a:t> times with different random starts and construct a </a:t>
            </a:r>
            <a:r>
              <a:rPr lang="en-US" i="1" dirty="0" smtClean="0"/>
              <a:t>d</a:t>
            </a:r>
            <a:r>
              <a:rPr lang="en-US" dirty="0" smtClean="0"/>
              <a:t>-dimension embedding</a:t>
            </a:r>
          </a:p>
          <a:p>
            <a:pPr lvl="1"/>
            <a:r>
              <a:rPr lang="en-US" dirty="0" smtClean="0"/>
              <a:t>Unlikely any pair of clusters collide on all </a:t>
            </a:r>
            <a:r>
              <a:rPr lang="en-US" i="1" dirty="0" smtClean="0"/>
              <a:t>d</a:t>
            </a:r>
            <a:r>
              <a:rPr lang="en-US" dirty="0" smtClean="0"/>
              <a:t> dimensions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esults on network classification datasets: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2295525"/>
            <a:ext cx="762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2400" y="3105150"/>
            <a:ext cx="15240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RED: PIC using 1 random start vector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4191000"/>
            <a:ext cx="15240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GREEN: PIC using 1 degree start vector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5048250"/>
            <a:ext cx="1524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BLUE: PIC using 4 random start vectors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239000" y="533400"/>
            <a:ext cx="1752600" cy="1796538"/>
          </a:xfrm>
          <a:prstGeom prst="wedgeRoundRectCallout">
            <a:avLst>
              <a:gd name="adj1" fmla="val -36764"/>
              <a:gd name="adj2" fmla="val 8665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1-D PIC embeddings lose on accuracy at higher </a:t>
            </a:r>
            <a:r>
              <a:rPr lang="en-US" sz="1600" i="1" dirty="0" smtClean="0"/>
              <a:t>k</a:t>
            </a:r>
            <a:r>
              <a:rPr lang="en-US" sz="1600" dirty="0" smtClean="0"/>
              <a:t>’s</a:t>
            </a:r>
            <a:r>
              <a:rPr lang="en-US" sz="1600" i="1" dirty="0" smtClean="0"/>
              <a:t> </a:t>
            </a:r>
            <a:r>
              <a:rPr lang="en-US" sz="1600" dirty="0" smtClean="0"/>
              <a:t>compared to </a:t>
            </a:r>
            <a:r>
              <a:rPr lang="en-US" sz="1600" dirty="0" err="1" smtClean="0"/>
              <a:t>NCut</a:t>
            </a:r>
            <a:r>
              <a:rPr lang="en-US" sz="1600" dirty="0" smtClean="0"/>
              <a:t> and NJW</a:t>
            </a:r>
            <a:endParaRPr lang="en-US" sz="1600" i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048000" y="5104785"/>
            <a:ext cx="1600200" cy="533400"/>
          </a:xfrm>
          <a:prstGeom prst="wedgeRoundRectCallout">
            <a:avLst>
              <a:gd name="adj1" fmla="val 23241"/>
              <a:gd name="adj2" fmla="val -10892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(</a:t>
            </a:r>
            <a:r>
              <a:rPr lang="en-US" sz="1600" dirty="0" smtClean="0"/>
              <a:t># </a:t>
            </a:r>
            <a:r>
              <a:rPr lang="en-US" sz="1600" dirty="0" smtClean="0"/>
              <a:t>of </a:t>
            </a:r>
            <a:r>
              <a:rPr lang="en-US" sz="1600" dirty="0" smtClean="0"/>
              <a:t>clusters)</a:t>
            </a:r>
            <a:endParaRPr lang="en-US" sz="16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334000" y="5181600"/>
            <a:ext cx="1905000" cy="914400"/>
          </a:xfrm>
          <a:prstGeom prst="wedgeRoundRectCallout">
            <a:avLst>
              <a:gd name="adj1" fmla="val 39221"/>
              <a:gd name="adj2" fmla="val -9236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 using a 4 random vectors instead helps!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7315200" y="5181600"/>
            <a:ext cx="1600200" cy="914400"/>
          </a:xfrm>
          <a:prstGeom prst="wedgeRoundRectCallout">
            <a:avLst>
              <a:gd name="adj1" fmla="val -22084"/>
              <a:gd name="adj2" fmla="val -9687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# of vectors &lt;&lt; k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2971800"/>
            <a:ext cx="1371600" cy="9906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7" grpId="0" animBg="1"/>
      <p:bldP spid="18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>
            <a:normAutofit/>
          </a:bodyPr>
          <a:lstStyle/>
          <a:p>
            <a:r>
              <a:rPr lang="en-US" dirty="0" smtClean="0"/>
              <a:t>Related clustering methods:</a:t>
            </a:r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514600"/>
            <a:ext cx="86391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352800" y="4720936"/>
            <a:ext cx="3048000" cy="1600200"/>
          </a:xfrm>
          <a:prstGeom prst="wedgeRoundRectCallout">
            <a:avLst>
              <a:gd name="adj1" fmla="val -15119"/>
              <a:gd name="adj2" fmla="val -8703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PIC is the only one using a reduced dimensionality – a critical feature for graph data!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Path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icml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asonam</a:t>
            </a:r>
            <a:r>
              <a:rPr lang="en-US" sz="900" dirty="0" smtClean="0">
                <a:solidFill>
                  <a:schemeClr val="accent1"/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ch6.1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accent2"/>
                </a:solidFill>
              </a:rPr>
              <a:t>ecai</a:t>
            </a:r>
            <a:r>
              <a:rPr lang="en-US" sz="900" dirty="0" smtClean="0">
                <a:solidFill>
                  <a:schemeClr val="accent2"/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mlg</a:t>
            </a:r>
            <a:r>
              <a:rPr lang="en-US" sz="900" dirty="0" smtClean="0">
                <a:solidFill>
                  <a:schemeClr val="accent1"/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ch7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8704437">
            <a:off x="5818365" y="1037963"/>
            <a:ext cx="457200" cy="744719"/>
          </a:xfrm>
          <a:prstGeom prst="downArrow">
            <a:avLst>
              <a:gd name="adj1" fmla="val 50000"/>
              <a:gd name="adj2" fmla="val 96242"/>
            </a:avLst>
          </a:prstGeom>
          <a:solidFill>
            <a:srgbClr val="FFFF0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MultiRankWalk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labels are expensive to obtain</a:t>
            </a:r>
          </a:p>
          <a:p>
            <a:r>
              <a:rPr lang="en-US" dirty="0" smtClean="0"/>
              <a:t>Semi-supervised learning (SSL) learns from labeled and unlabeled data for classification</a:t>
            </a:r>
          </a:p>
          <a:p>
            <a:r>
              <a:rPr lang="en-US" dirty="0" smtClean="0"/>
              <a:t>For network data, what is a efficient and effective method that requires </a:t>
            </a:r>
            <a:r>
              <a:rPr lang="en-US" i="1" dirty="0" smtClean="0"/>
              <a:t>very few </a:t>
            </a:r>
            <a:r>
              <a:rPr lang="en-US" dirty="0" smtClean="0"/>
              <a:t>labels?</a:t>
            </a:r>
          </a:p>
          <a:p>
            <a:r>
              <a:rPr lang="en-US" i="1" dirty="0" smtClean="0"/>
              <a:t>Our result: </a:t>
            </a:r>
            <a:r>
              <a:rPr lang="en-US" i="1" dirty="0" err="1" smtClean="0"/>
              <a:t>MultiRankWalk</a:t>
            </a:r>
            <a:r>
              <a:rPr lang="en-US" i="1" dirty="0" smtClean="0"/>
              <a:t>! </a:t>
            </a:r>
            <a:r>
              <a:rPr lang="en-US" dirty="0" smtClean="0">
                <a:latin typeface="Arial"/>
                <a:cs typeface="Arial"/>
              </a:rPr>
              <a:t>☺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858000" cy="2773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Make contributions toward fast, space-efficient, effective</a:t>
            </a:r>
            <a:r>
              <a:rPr lang="en-US" dirty="0" smtClean="0"/>
              <a:t>, simple </a:t>
            </a:r>
            <a:r>
              <a:rPr lang="en-US" dirty="0"/>
              <a:t>graph-based learning methods </a:t>
            </a:r>
            <a:r>
              <a:rPr lang="en-US"/>
              <a:t>that </a:t>
            </a:r>
            <a:r>
              <a:rPr lang="en-US" smtClean="0"/>
              <a:t>scale </a:t>
            </a:r>
            <a:r>
              <a:rPr lang="en-US" dirty="0" smtClean="0"/>
              <a:t>up.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Restart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/>
          <a:lstStyle/>
          <a:p>
            <a:r>
              <a:rPr lang="en-US" dirty="0" smtClean="0"/>
              <a:t>Imagine a network, and starting at a specific node, you follow the edges randomly.</a:t>
            </a:r>
          </a:p>
          <a:p>
            <a:r>
              <a:rPr lang="en-US" dirty="0" smtClean="0"/>
              <a:t>But with some probability, you “jump” back to the starting node (restart!).</a:t>
            </a:r>
          </a:p>
          <a:p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2514600" y="4191000"/>
            <a:ext cx="3962400" cy="1752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If you recorded the number of times you land on each node, what would that distribution look like?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096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6096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057400"/>
            <a:ext cx="6096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6858000" y="1676400"/>
            <a:ext cx="1752600" cy="1143000"/>
          </a:xfrm>
          <a:prstGeom prst="wedgeRoundRectCallout">
            <a:avLst>
              <a:gd name="adj1" fmla="val -102458"/>
              <a:gd name="adj2" fmla="val 12920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if we start at a different node?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2286000"/>
            <a:ext cx="1752600" cy="1143000"/>
          </a:xfrm>
          <a:prstGeom prst="wedgeRoundRectCallout">
            <a:avLst>
              <a:gd name="adj1" fmla="val 62730"/>
              <a:gd name="adj2" fmla="val 286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096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858000" y="1676400"/>
            <a:ext cx="1752600" cy="1143000"/>
          </a:xfrm>
          <a:prstGeom prst="wedgeRoundRectCallout">
            <a:avLst>
              <a:gd name="adj1" fmla="val -102458"/>
              <a:gd name="adj2" fmla="val 12920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if we start at a different node?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Restart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walk distribution </a:t>
            </a:r>
            <a:r>
              <a:rPr lang="en-US" b="1" dirty="0" smtClean="0"/>
              <a:t>r</a:t>
            </a:r>
            <a:r>
              <a:rPr lang="en-US" dirty="0" smtClean="0"/>
              <a:t> satisfies a simple equation: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23593"/>
              </p:ext>
            </p:extLst>
          </p:nvPr>
        </p:nvGraphicFramePr>
        <p:xfrm>
          <a:off x="2705100" y="3429000"/>
          <a:ext cx="335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9" name="Equation" r:id="rId3" imgW="1117440" imgH="203040" progId="Equation.3">
                  <p:embed/>
                </p:oleObj>
              </mc:Choice>
              <mc:Fallback>
                <p:oleObj name="Equation" r:id="rId3" imgW="1117440" imgH="20304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3429000"/>
                        <a:ext cx="3352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4038600" y="2133600"/>
            <a:ext cx="1219200" cy="914400"/>
          </a:xfrm>
          <a:prstGeom prst="wedgeRoundRectCallout">
            <a:avLst>
              <a:gd name="adj1" fmla="val -1930"/>
              <a:gd name="adj2" fmla="val 97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node(s)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410200" y="2133600"/>
            <a:ext cx="1676400" cy="1143000"/>
          </a:xfrm>
          <a:prstGeom prst="wedgeRoundRectCallout">
            <a:avLst>
              <a:gd name="adj1" fmla="val -32972"/>
              <a:gd name="adj2" fmla="val 6233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Transition matrix of the network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90800" y="4724400"/>
            <a:ext cx="1371600" cy="914400"/>
          </a:xfrm>
          <a:prstGeom prst="wedgeRoundRectCallout">
            <a:avLst>
              <a:gd name="adj1" fmla="val 45370"/>
              <a:gd name="adj2" fmla="val -13343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Restart probability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800600" y="4724400"/>
            <a:ext cx="2590800" cy="914400"/>
          </a:xfrm>
          <a:prstGeom prst="wedgeRoundRectCallout">
            <a:avLst>
              <a:gd name="adj1" fmla="val -28917"/>
              <a:gd name="adj2" fmla="val -1332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“Keep-going” probability (damping factor)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Restart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walk with restart (RWR) can be solved simply and efficiently with an iterative procedure: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112837"/>
              </p:ext>
            </p:extLst>
          </p:nvPr>
        </p:nvGraphicFramePr>
        <p:xfrm>
          <a:off x="2457450" y="3390900"/>
          <a:ext cx="3848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3" name="Equation" r:id="rId3" imgW="1282680" imgH="228600" progId="Equation.3">
                  <p:embed/>
                </p:oleObj>
              </mc:Choice>
              <mc:Fallback>
                <p:oleObj name="Equation" r:id="rId3" imgW="1282680" imgH="22860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90900"/>
                        <a:ext cx="38481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MRW: RWR for Classification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828800"/>
            <a:ext cx="3657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47850"/>
            <a:ext cx="3657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457200" y="4286250"/>
            <a:ext cx="1981200" cy="1143000"/>
          </a:xfrm>
          <a:prstGeom prst="wedgeRoundRectCallout">
            <a:avLst>
              <a:gd name="adj1" fmla="val 35077"/>
              <a:gd name="adj2" fmla="val -948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RWR  with start nodes being labeled points in class A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324600" y="4286250"/>
            <a:ext cx="1981200" cy="1143000"/>
          </a:xfrm>
          <a:prstGeom prst="wedgeRoundRectCallout">
            <a:avLst>
              <a:gd name="adj1" fmla="val -36592"/>
              <a:gd name="adj2" fmla="val -107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RWR  with start nodes being labeled points in class B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52850"/>
            <a:ext cx="3657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9340480">
            <a:off x="3437437" y="3730072"/>
            <a:ext cx="304800" cy="381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52727">
            <a:off x="4580437" y="3730072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514600" y="5791200"/>
            <a:ext cx="3657600" cy="914400"/>
          </a:xfrm>
          <a:prstGeom prst="wedgeRoundRectCallout">
            <a:avLst>
              <a:gd name="adj1" fmla="val 607"/>
              <a:gd name="adj2" fmla="val -3727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Nodes frequented more by RWR(A) belongs to class A, otherwise they belong to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r>
              <a:rPr lang="en-US" dirty="0" smtClean="0"/>
              <a:t>Simple idea: use RWR for classification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29" y="544648"/>
            <a:ext cx="6581775" cy="605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</a:t>
            </a:r>
            <a:r>
              <a:rPr lang="en-US" dirty="0"/>
              <a:t>SSL </a:t>
            </a:r>
            <a:r>
              <a:rPr lang="en-US" dirty="0" smtClean="0"/>
              <a:t>for Network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1371600"/>
            <a:ext cx="2209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dataset is an undirected, weighted, connected graph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2895600"/>
            <a:ext cx="2209800" cy="1295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Every node is labeled by human to belong to one of </a:t>
            </a:r>
            <a:r>
              <a:rPr lang="en-US" i="1" dirty="0" smtClean="0"/>
              <a:t>k</a:t>
            </a:r>
            <a:r>
              <a:rPr lang="en-US" dirty="0" smtClean="0"/>
              <a:t> classes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419600"/>
            <a:ext cx="2209800" cy="1295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vary the amount of labeled training seed instances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400800" y="1371600"/>
            <a:ext cx="22098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every trial, all the non-seed instances are used as test data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400800" y="2895600"/>
            <a:ext cx="22098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Evaluation metrics are accuracy, precision, recall, F1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Datasets for SSL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network datasets</a:t>
            </a:r>
          </a:p>
          <a:p>
            <a:pPr lvl="1"/>
            <a:r>
              <a:rPr lang="en-US" dirty="0" smtClean="0"/>
              <a:t>3 political blog datasets</a:t>
            </a:r>
          </a:p>
          <a:p>
            <a:pPr lvl="1"/>
            <a:r>
              <a:rPr lang="en-US" dirty="0" smtClean="0"/>
              <a:t>2 paper citation datasets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How well can graph SSL methods do with very few seed instances? (1 or 2 per class)</a:t>
            </a:r>
          </a:p>
          <a:p>
            <a:pPr lvl="1"/>
            <a:r>
              <a:rPr lang="en-US" dirty="0" smtClean="0"/>
              <a:t>How to pick seed instances?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MRW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1447800"/>
            <a:ext cx="525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Accuracy: MRW vs. harmonic functions method (HF)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08264" y="3429000"/>
            <a:ext cx="1524000" cy="1143000"/>
          </a:xfrm>
          <a:prstGeom prst="wedgeRoundRectCallout">
            <a:avLst>
              <a:gd name="adj1" fmla="val 122848"/>
              <a:gd name="adj2" fmla="val 1849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Upper triangle: MRW better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10400" y="3429000"/>
            <a:ext cx="1524000" cy="1143000"/>
          </a:xfrm>
          <a:prstGeom prst="wedgeRoundRectCallout">
            <a:avLst>
              <a:gd name="adj1" fmla="val -98402"/>
              <a:gd name="adj2" fmla="val 2265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triangle: HF better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010400" y="1676400"/>
            <a:ext cx="1828800" cy="1295400"/>
          </a:xfrm>
          <a:prstGeom prst="wedgeRoundRectCallout">
            <a:avLst>
              <a:gd name="adj1" fmla="val -96350"/>
              <a:gd name="adj2" fmla="val 221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 lots of seeds, both methods do well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18912450">
            <a:off x="4896857" y="2544927"/>
            <a:ext cx="1836198" cy="38100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308264" y="1447800"/>
            <a:ext cx="1524000" cy="1524000"/>
          </a:xfrm>
          <a:prstGeom prst="wedgeRoundRectCallout">
            <a:avLst>
              <a:gd name="adj1" fmla="val 106439"/>
              <a:gd name="adj2" fmla="val 3018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MRW does much better when only using a few seeds!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819400" y="2209800"/>
            <a:ext cx="914400" cy="9144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6364" y="5029200"/>
            <a:ext cx="1939636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74320" rIns="274320" rtlCol="0" anchor="ctr"/>
          <a:lstStyle/>
          <a:p>
            <a:pPr algn="ctr"/>
            <a:r>
              <a:rPr lang="en-US" dirty="0" smtClean="0"/>
              <a:t>legend: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+</a:t>
            </a:r>
            <a:r>
              <a:rPr lang="en-US" dirty="0" smtClean="0"/>
              <a:t> a few seeds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×</a:t>
            </a:r>
            <a:r>
              <a:rPr lang="en-US" dirty="0" smtClean="0"/>
              <a:t> more seeds</a:t>
            </a:r>
          </a:p>
          <a:p>
            <a:r>
              <a:rPr lang="en-US" sz="2000" b="1" dirty="0" smtClean="0">
                <a:solidFill>
                  <a:schemeClr val="accent3"/>
                </a:solidFill>
              </a:rPr>
              <a:t>○</a:t>
            </a:r>
            <a:r>
              <a:rPr lang="en-US" dirty="0" smtClean="0"/>
              <a:t> lots of seeds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MRW: Seed Preference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Obtaining labels for data points is expensive</a:t>
            </a:r>
          </a:p>
          <a:p>
            <a:r>
              <a:rPr lang="en-US" dirty="0" smtClean="0"/>
              <a:t>We want to minimize cost for obtaining labels</a:t>
            </a:r>
          </a:p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Some labels more “useful” than others as seeds</a:t>
            </a:r>
          </a:p>
          <a:p>
            <a:pPr lvl="1"/>
            <a:r>
              <a:rPr lang="en-US" dirty="0" smtClean="0"/>
              <a:t>Some labels easier to obtain than others</a:t>
            </a:r>
          </a:p>
          <a:p>
            <a:endParaRPr lang="en-US" dirty="0"/>
          </a:p>
        </p:txBody>
      </p:sp>
      <p:pic>
        <p:nvPicPr>
          <p:cNvPr id="11266" name="Picture 2" descr="C:\Documents and Settings\frank\Local Settings\Temporary Internet Files\Content.IE5\G5H6OE71\dglxasset[2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8729" y="4343400"/>
            <a:ext cx="2046671" cy="23622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81000" y="4419600"/>
            <a:ext cx="61722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Question: “Authoritative” or “popular” nodes in a network are typically easier to obtain labels for. But are these labels also more useful than others as seeds?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accent2"/>
                </a:solidFill>
              </a:rPr>
              <a:t>icml</a:t>
            </a:r>
            <a:r>
              <a:rPr lang="en-US" sz="900" dirty="0" smtClean="0">
                <a:solidFill>
                  <a:schemeClr val="accent2"/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asonam</a:t>
            </a:r>
            <a:r>
              <a:rPr lang="en-US" sz="900" dirty="0" smtClean="0">
                <a:solidFill>
                  <a:schemeClr val="accent1"/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ch6.1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accent2"/>
                </a:solidFill>
              </a:rPr>
              <a:t>ecai</a:t>
            </a:r>
            <a:r>
              <a:rPr lang="en-US" sz="900" dirty="0" smtClean="0">
                <a:solidFill>
                  <a:schemeClr val="accent2"/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mlg</a:t>
            </a:r>
            <a:r>
              <a:rPr lang="en-US" sz="900" dirty="0" smtClean="0">
                <a:solidFill>
                  <a:schemeClr val="accent1"/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ch7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in submission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28600" y="191656"/>
            <a:ext cx="1981200" cy="1143000"/>
          </a:xfrm>
          <a:prstGeom prst="wedgeRoundRectCallout">
            <a:avLst>
              <a:gd name="adj1" fmla="val 42570"/>
              <a:gd name="adj2" fmla="val 6330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Power iteration clustering – scalable alternative to spectral clustering methods</a:t>
            </a:r>
            <a:endParaRPr lang="en-US" sz="1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591300" y="152400"/>
            <a:ext cx="2095500" cy="990600"/>
          </a:xfrm>
          <a:prstGeom prst="wedgeRoundRectCallout">
            <a:avLst>
              <a:gd name="adj1" fmla="val -34244"/>
              <a:gd name="adj2" fmla="val 7026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MultiRankWalk</a:t>
            </a:r>
            <a:r>
              <a:rPr lang="en-US" sz="1400" dirty="0" smtClean="0"/>
              <a:t> – graph SSL, effective even with a few seeds</a:t>
            </a:r>
            <a:endParaRPr lang="en-US" sz="1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429501" y="1447800"/>
            <a:ext cx="1485900" cy="914400"/>
          </a:xfrm>
          <a:prstGeom prst="wedgeRoundRectCallout">
            <a:avLst>
              <a:gd name="adj1" fmla="val -68071"/>
              <a:gd name="adj2" fmla="val 462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Important which instances are picked as seeds</a:t>
            </a:r>
            <a:endParaRPr lang="en-US" sz="1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544456" y="1221512"/>
            <a:ext cx="2057400" cy="951344"/>
          </a:xfrm>
          <a:prstGeom prst="wedgeRoundRectCallout">
            <a:avLst>
              <a:gd name="adj1" fmla="val -6018"/>
              <a:gd name="adj2" fmla="val 6698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 framework/technique for extending iterative graph learning methods to non-graph data</a:t>
            </a:r>
            <a:endParaRPr lang="en-US" sz="14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228600" y="4114800"/>
            <a:ext cx="1485900" cy="1066800"/>
          </a:xfrm>
          <a:prstGeom prst="wedgeRoundRectCallout">
            <a:avLst>
              <a:gd name="adj1" fmla="val 69058"/>
              <a:gd name="adj2" fmla="val 3796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PIC mixed membership clustering via IM</a:t>
            </a:r>
            <a:endParaRPr lang="en-US" sz="14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7429500" y="4114800"/>
            <a:ext cx="1485900" cy="1066800"/>
          </a:xfrm>
          <a:prstGeom prst="wedgeRoundRectCallout">
            <a:avLst>
              <a:gd name="adj1" fmla="val -68316"/>
              <a:gd name="adj2" fmla="val 3450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Graph SSL with Gaussian kernel via approximate IM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51938" y="2459182"/>
            <a:ext cx="381" cy="838200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590919" y="2459182"/>
            <a:ext cx="381" cy="838200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067058" y="3138632"/>
            <a:ext cx="973268" cy="428336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181600" y="3105150"/>
            <a:ext cx="914400" cy="461818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3336059"/>
            <a:ext cx="1295400" cy="1540741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71800" y="3352800"/>
            <a:ext cx="1295400" cy="1524000"/>
          </a:xfrm>
          <a:prstGeom prst="straightConnector1">
            <a:avLst/>
          </a:prstGeom>
          <a:ln w="38100" cap="rnd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6807202" y="2382981"/>
            <a:ext cx="445530" cy="2493818"/>
          </a:xfrm>
          <a:custGeom>
            <a:avLst/>
            <a:gdLst>
              <a:gd name="connsiteX0" fmla="*/ 0 w 445530"/>
              <a:gd name="connsiteY0" fmla="*/ 0 h 2493818"/>
              <a:gd name="connsiteX1" fmla="*/ 443346 w 445530"/>
              <a:gd name="connsiteY1" fmla="*/ 1366982 h 2493818"/>
              <a:gd name="connsiteX2" fmla="*/ 138546 w 445530"/>
              <a:gd name="connsiteY2" fmla="*/ 2493818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30" h="2493818">
                <a:moveTo>
                  <a:pt x="0" y="0"/>
                </a:moveTo>
                <a:cubicBezTo>
                  <a:pt x="210127" y="475673"/>
                  <a:pt x="420255" y="951346"/>
                  <a:pt x="443346" y="1366982"/>
                </a:cubicBezTo>
                <a:cubicBezTo>
                  <a:pt x="466437" y="1782618"/>
                  <a:pt x="302491" y="2138218"/>
                  <a:pt x="138546" y="2493818"/>
                </a:cubicBezTo>
              </a:path>
            </a:pathLst>
          </a:custGeom>
          <a:noFill/>
          <a:ln w="38100" cap="rnd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flipH="1">
            <a:off x="1902688" y="2380672"/>
            <a:ext cx="445530" cy="2493818"/>
          </a:xfrm>
          <a:custGeom>
            <a:avLst/>
            <a:gdLst>
              <a:gd name="connsiteX0" fmla="*/ 0 w 445530"/>
              <a:gd name="connsiteY0" fmla="*/ 0 h 2493818"/>
              <a:gd name="connsiteX1" fmla="*/ 443346 w 445530"/>
              <a:gd name="connsiteY1" fmla="*/ 1366982 h 2493818"/>
              <a:gd name="connsiteX2" fmla="*/ 138546 w 445530"/>
              <a:gd name="connsiteY2" fmla="*/ 2493818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30" h="2493818">
                <a:moveTo>
                  <a:pt x="0" y="0"/>
                </a:moveTo>
                <a:cubicBezTo>
                  <a:pt x="210127" y="475673"/>
                  <a:pt x="420255" y="951346"/>
                  <a:pt x="443346" y="1366982"/>
                </a:cubicBezTo>
                <a:cubicBezTo>
                  <a:pt x="466437" y="1782618"/>
                  <a:pt x="302491" y="2138218"/>
                  <a:pt x="138546" y="2493818"/>
                </a:cubicBezTo>
              </a:path>
            </a:pathLst>
          </a:custGeom>
          <a:noFill/>
          <a:ln w="38100" cap="rnd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7320410" y="2552700"/>
            <a:ext cx="1594990" cy="1014268"/>
          </a:xfrm>
          <a:prstGeom prst="wedgeRoundRectCallout">
            <a:avLst>
              <a:gd name="adj1" fmla="val -69988"/>
              <a:gd name="adj2" fmla="val 3537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MRW Document and noun phrase categorization</a:t>
            </a:r>
          </a:p>
          <a:p>
            <a:pPr algn="ctr"/>
            <a:r>
              <a:rPr lang="en-US" sz="1400" dirty="0" smtClean="0"/>
              <a:t> via IM</a:t>
            </a:r>
            <a:endParaRPr lang="en-US" sz="14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228600" y="2743200"/>
            <a:ext cx="1676400" cy="723900"/>
          </a:xfrm>
          <a:prstGeom prst="wedgeRoundRectCallout">
            <a:avLst>
              <a:gd name="adj1" fmla="val 63395"/>
              <a:gd name="adj2" fmla="val 4341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PIC document clustering via IM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51" grpId="0" animBg="1"/>
      <p:bldP spid="52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MRW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Difference between MRW and HF using authoritative seed preference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152" y="1905000"/>
            <a:ext cx="6572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152" y="3505200"/>
            <a:ext cx="6572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3152" y="5088924"/>
            <a:ext cx="6572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391391" y="228600"/>
            <a:ext cx="2514600" cy="990600"/>
          </a:xfrm>
          <a:prstGeom prst="wedgeRoundRectCallout">
            <a:avLst>
              <a:gd name="adj1" fmla="val 36546"/>
              <a:gd name="adj2" fmla="val 1285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y-axis:</a:t>
            </a:r>
          </a:p>
          <a:p>
            <a:pPr algn="ctr"/>
            <a:r>
              <a:rPr lang="en-US" dirty="0" smtClean="0"/>
              <a:t>(MRW F1) – (HF F1)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848600" y="2438400"/>
            <a:ext cx="1219200" cy="1371600"/>
          </a:xfrm>
          <a:prstGeom prst="wedgeRoundRectCallout">
            <a:avLst>
              <a:gd name="adj1" fmla="val -102897"/>
              <a:gd name="adj2" fmla="val 203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x-axis:</a:t>
            </a:r>
          </a:p>
          <a:p>
            <a:pPr algn="ctr"/>
            <a:r>
              <a:rPr lang="en-US" dirty="0" smtClean="0"/>
              <a:t># seed labels per class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6200" y="3962400"/>
            <a:ext cx="1676399" cy="2286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ap between MRW and HF narrows with authoritative seeds on most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76200" y="2133600"/>
            <a:ext cx="1676400" cy="1066800"/>
          </a:xfrm>
          <a:prstGeom prst="wedgeRoundRectCallout">
            <a:avLst>
              <a:gd name="adj1" fmla="val 60110"/>
              <a:gd name="adj2" fmla="val -1185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Random:</a:t>
            </a:r>
          </a:p>
          <a:p>
            <a:pPr algn="ctr"/>
            <a:r>
              <a:rPr lang="en-US" dirty="0" smtClean="0"/>
              <a:t>MRW &gt;&gt; HF for low # seed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848600" y="4953000"/>
            <a:ext cx="1219200" cy="1371600"/>
          </a:xfrm>
          <a:prstGeom prst="wedgeRoundRectCallout">
            <a:avLst>
              <a:gd name="adj1" fmla="val -70549"/>
              <a:gd name="adj2" fmla="val 2204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PageRank seed preference works best!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4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Picture: Graph-based 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4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Graph-based semi-supervised learning methods can often be viewed as methods for propagating labels along edges of a graph.</a:t>
            </a:r>
          </a:p>
          <a:p>
            <a:r>
              <a:rPr lang="en-US" dirty="0" smtClean="0"/>
              <a:t>Many of them can be viewed in relation to Markov random walks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Screen shot 2011-08-19 at 1.20.3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505200"/>
            <a:ext cx="3894138" cy="3125187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533400" y="3505200"/>
            <a:ext cx="1295400" cy="838200"/>
          </a:xfrm>
          <a:prstGeom prst="wedgeRoundRectCallout">
            <a:avLst>
              <a:gd name="adj1" fmla="val 142942"/>
              <a:gd name="adj2" fmla="val -947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Labeled </a:t>
            </a:r>
          </a:p>
          <a:p>
            <a:pPr algn="ctr"/>
            <a:r>
              <a:rPr lang="en-US" dirty="0" smtClean="0"/>
              <a:t>class A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33400" y="5257800"/>
            <a:ext cx="1295400" cy="838200"/>
          </a:xfrm>
          <a:prstGeom prst="wedgeRoundRectCallout">
            <a:avLst>
              <a:gd name="adj1" fmla="val 142942"/>
              <a:gd name="adj2" fmla="val -6098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Labeled </a:t>
            </a:r>
          </a:p>
          <a:p>
            <a:pPr algn="ctr"/>
            <a:r>
              <a:rPr lang="en-US" dirty="0" smtClean="0"/>
              <a:t>Class B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781800" y="4114800"/>
            <a:ext cx="1752600" cy="1447800"/>
          </a:xfrm>
          <a:prstGeom prst="wedgeRoundRectCallout">
            <a:avLst>
              <a:gd name="adj1" fmla="val -103946"/>
              <a:gd name="adj2" fmla="val -1162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Label the rest via random walk 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Families of Random Walk SSL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24400" y="2209800"/>
            <a:ext cx="4114800" cy="411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MRW’s cousins: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Learning with local and global consistency </a:t>
            </a:r>
            <a:r>
              <a:rPr lang="en-US" dirty="0" smtClean="0">
                <a:solidFill>
                  <a:srgbClr val="FFFFFF"/>
                </a:solidFill>
              </a:rPr>
              <a:t>[Variation 1] </a:t>
            </a:r>
            <a:r>
              <a:rPr lang="en-US" dirty="0" smtClean="0">
                <a:solidFill>
                  <a:srgbClr val="FFFFFF"/>
                </a:solidFill>
              </a:rPr>
              <a:t>(Zhou et al. 2004)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Web content classification using link information (</a:t>
            </a:r>
            <a:r>
              <a:rPr lang="en-US" dirty="0" err="1" smtClean="0">
                <a:solidFill>
                  <a:srgbClr val="FFFFFF"/>
                </a:solidFill>
              </a:rPr>
              <a:t>Gyongyi</a:t>
            </a:r>
            <a:r>
              <a:rPr lang="en-US" dirty="0" smtClean="0">
                <a:solidFill>
                  <a:srgbClr val="FFFFFF"/>
                </a:solidFill>
              </a:rPr>
              <a:t> et al. 2006)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Graph-based </a:t>
            </a:r>
            <a:r>
              <a:rPr lang="en-US" dirty="0">
                <a:solidFill>
                  <a:srgbClr val="FFFFFF"/>
                </a:solidFill>
              </a:rPr>
              <a:t>SSL as a generative model (He et al. 2007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and </a:t>
            </a:r>
            <a:r>
              <a:rPr lang="en-US" dirty="0">
                <a:solidFill>
                  <a:srgbClr val="FFFFFF"/>
                </a:solidFill>
              </a:rPr>
              <a:t>others …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3029" y="2209800"/>
            <a:ext cx="41148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HF’s cousins: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Partially </a:t>
            </a:r>
            <a:r>
              <a:rPr lang="en-US" dirty="0">
                <a:solidFill>
                  <a:srgbClr val="FFFFFF"/>
                </a:solidFill>
              </a:rPr>
              <a:t>labeled classification using Markov random walks (</a:t>
            </a:r>
            <a:r>
              <a:rPr lang="en-US" dirty="0" err="1">
                <a:solidFill>
                  <a:srgbClr val="FFFFFF"/>
                </a:solidFill>
              </a:rPr>
              <a:t>Szummer</a:t>
            </a:r>
            <a:r>
              <a:rPr lang="en-US" dirty="0">
                <a:solidFill>
                  <a:srgbClr val="FFFFFF"/>
                </a:solidFill>
              </a:rPr>
              <a:t> &amp; </a:t>
            </a:r>
            <a:r>
              <a:rPr lang="en-US" dirty="0" err="1">
                <a:solidFill>
                  <a:srgbClr val="FFFFFF"/>
                </a:solidFill>
              </a:rPr>
              <a:t>Jaakkola</a:t>
            </a:r>
            <a:r>
              <a:rPr lang="en-US" dirty="0">
                <a:solidFill>
                  <a:srgbClr val="FFFFFF"/>
                </a:solidFill>
              </a:rPr>
              <a:t> 2001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Learning on diffusion maps (</a:t>
            </a:r>
            <a:r>
              <a:rPr lang="en-US" dirty="0" err="1">
                <a:solidFill>
                  <a:srgbClr val="FFFFFF"/>
                </a:solidFill>
              </a:rPr>
              <a:t>Lafon</a:t>
            </a:r>
            <a:r>
              <a:rPr lang="en-US" dirty="0">
                <a:solidFill>
                  <a:srgbClr val="FFFFFF"/>
                </a:solidFill>
              </a:rPr>
              <a:t> &amp; Lee 2006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The rendezvous algorithm (</a:t>
            </a:r>
            <a:r>
              <a:rPr lang="en-US" dirty="0" err="1" smtClean="0">
                <a:solidFill>
                  <a:srgbClr val="FFFFFF"/>
                </a:solidFill>
              </a:rPr>
              <a:t>Azran</a:t>
            </a:r>
            <a:r>
              <a:rPr lang="en-US" dirty="0" smtClean="0">
                <a:solidFill>
                  <a:srgbClr val="FFFFFF"/>
                </a:solidFill>
              </a:rPr>
              <a:t> 2007)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Weighted-voted </a:t>
            </a:r>
            <a:r>
              <a:rPr lang="en-US" dirty="0">
                <a:solidFill>
                  <a:srgbClr val="FFFFFF"/>
                </a:solidFill>
              </a:rPr>
              <a:t>relational network classifier (</a:t>
            </a:r>
            <a:r>
              <a:rPr lang="en-US" dirty="0" err="1">
                <a:solidFill>
                  <a:srgbClr val="FFFFFF"/>
                </a:solidFill>
              </a:rPr>
              <a:t>Macskassy</a:t>
            </a:r>
            <a:r>
              <a:rPr lang="en-US" dirty="0">
                <a:solidFill>
                  <a:srgbClr val="FFFFFF"/>
                </a:solidFill>
              </a:rPr>
              <a:t> &amp; Provost 2007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Adsorption (</a:t>
            </a:r>
            <a:r>
              <a:rPr lang="en-US" dirty="0" err="1">
                <a:solidFill>
                  <a:srgbClr val="FFFFFF"/>
                </a:solidFill>
              </a:rPr>
              <a:t>Baluja</a:t>
            </a:r>
            <a:r>
              <a:rPr lang="en-US" dirty="0">
                <a:solidFill>
                  <a:srgbClr val="FFFFFF"/>
                </a:solidFill>
              </a:rPr>
              <a:t> et al. 2008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Weakly-supervised </a:t>
            </a:r>
            <a:r>
              <a:rPr lang="en-US" dirty="0">
                <a:solidFill>
                  <a:srgbClr val="FFFFFF"/>
                </a:solidFill>
              </a:rPr>
              <a:t>classification via random walks (</a:t>
            </a:r>
            <a:r>
              <a:rPr lang="en-US" dirty="0" err="1">
                <a:solidFill>
                  <a:srgbClr val="FFFFFF"/>
                </a:solidFill>
              </a:rPr>
              <a:t>Talukdar</a:t>
            </a:r>
            <a:r>
              <a:rPr lang="en-US" dirty="0">
                <a:solidFill>
                  <a:srgbClr val="FFFFFF"/>
                </a:solidFill>
              </a:rPr>
              <a:t> et al. 2008)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and many others…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5448" y="1384049"/>
            <a:ext cx="236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Backward random </a:t>
            </a:r>
            <a:r>
              <a:rPr lang="en-US" dirty="0"/>
              <a:t>w</a:t>
            </a:r>
            <a:r>
              <a:rPr lang="en-US" dirty="0" smtClean="0"/>
              <a:t>alk</a:t>
            </a:r>
          </a:p>
          <a:p>
            <a:pPr algn="ctr"/>
            <a:r>
              <a:rPr lang="en-US" dirty="0" smtClean="0"/>
              <a:t>(with Sink Nodes)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90406" y="1384049"/>
            <a:ext cx="22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Forward random </a:t>
            </a:r>
            <a:r>
              <a:rPr lang="en-US" dirty="0"/>
              <a:t>w</a:t>
            </a:r>
            <a:r>
              <a:rPr lang="en-US" dirty="0" smtClean="0"/>
              <a:t>alk</a:t>
            </a:r>
          </a:p>
          <a:p>
            <a:pPr algn="ctr"/>
            <a:r>
              <a:rPr lang="en-US" dirty="0" smtClean="0"/>
              <a:t>(with restarts)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Backward Random Walk w/ Sink Nodes</a:t>
            </a:r>
            <a:endParaRPr lang="en-US" dirty="0"/>
          </a:p>
        </p:txBody>
      </p:sp>
      <p:pic>
        <p:nvPicPr>
          <p:cNvPr id="5" name="Picture 4" descr="Screen shot 2011-08-19 at 1.20.34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675413"/>
            <a:ext cx="3894138" cy="3125187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81000" y="1675412"/>
            <a:ext cx="1447800" cy="534387"/>
          </a:xfrm>
          <a:prstGeom prst="wedgeRoundRectCallout">
            <a:avLst>
              <a:gd name="adj1" fmla="val 131664"/>
              <a:gd name="adj2" fmla="val 2969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ink node A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3428012"/>
            <a:ext cx="1447800" cy="534387"/>
          </a:xfrm>
          <a:prstGeom prst="wedgeRoundRectCallout">
            <a:avLst>
              <a:gd name="adj1" fmla="val 130912"/>
              <a:gd name="adj2" fmla="val -7656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Sink node B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781800" y="1600200"/>
            <a:ext cx="2133600" cy="2132613"/>
          </a:xfrm>
          <a:prstGeom prst="wedgeRoundRectCallout">
            <a:avLst>
              <a:gd name="adj1" fmla="val -97624"/>
              <a:gd name="adj2" fmla="val 1287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 start walking randomly from this node, what are the chances that I’ll arrive in A (and stay there), versus B?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53200" y="4114800"/>
            <a:ext cx="2362200" cy="1143000"/>
          </a:xfrm>
          <a:prstGeom prst="wedgeRoundRectCallout">
            <a:avLst>
              <a:gd name="adj1" fmla="val -23598"/>
              <a:gd name="adj2" fmla="val -88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compute, run random walk backwards from A and B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469595" y="4914900"/>
            <a:ext cx="2819400" cy="1143000"/>
          </a:xfrm>
          <a:prstGeom prst="wedgeRoundRectCallout">
            <a:avLst>
              <a:gd name="adj1" fmla="val 66812"/>
              <a:gd name="adj2" fmla="val -3867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Related to </a:t>
            </a:r>
            <a:r>
              <a:rPr lang="en-US" i="1" dirty="0" smtClean="0"/>
              <a:t>hitting probabilities</a:t>
            </a:r>
            <a:endParaRPr lang="en-US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4914900"/>
            <a:ext cx="2667000" cy="1638300"/>
          </a:xfrm>
          <a:prstGeom prst="wedgeRoundRectCallout">
            <a:avLst>
              <a:gd name="adj1" fmla="val 71548"/>
              <a:gd name="adj2" fmla="val 821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inherent regulation of probability mass, but can ameliorate with heuristics such as </a:t>
            </a:r>
            <a:r>
              <a:rPr lang="en-US" i="1" dirty="0" smtClean="0"/>
              <a:t>class mass normalization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Forward Random Walk w/ Restart</a:t>
            </a:r>
            <a:endParaRPr lang="en-US" dirty="0"/>
          </a:p>
        </p:txBody>
      </p:sp>
      <p:pic>
        <p:nvPicPr>
          <p:cNvPr id="5" name="Picture 4" descr="Screen shot 2011-08-19 at 1.20.3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675413"/>
            <a:ext cx="3894138" cy="3125187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81000" y="1448294"/>
            <a:ext cx="1447800" cy="1447306"/>
          </a:xfrm>
          <a:prstGeom prst="wedgeRoundRectCallout">
            <a:avLst>
              <a:gd name="adj1" fmla="val 131698"/>
              <a:gd name="adj2" fmla="val -906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walker A starts (and restarts) here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3200400"/>
            <a:ext cx="1447800" cy="1524000"/>
          </a:xfrm>
          <a:prstGeom prst="wedgeRoundRectCallout">
            <a:avLst>
              <a:gd name="adj1" fmla="val 130946"/>
              <a:gd name="adj2" fmla="val -3994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walker B starts (and restarts) here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781800" y="1600200"/>
            <a:ext cx="2133600" cy="2132613"/>
          </a:xfrm>
          <a:prstGeom prst="wedgeRoundRectCallout">
            <a:avLst>
              <a:gd name="adj1" fmla="val -97624"/>
              <a:gd name="adj2" fmla="val 1287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What’s the probability of A being here at any point in time? How about B?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53200" y="4114800"/>
            <a:ext cx="2362200" cy="1143000"/>
          </a:xfrm>
          <a:prstGeom prst="wedgeRoundRectCallout">
            <a:avLst>
              <a:gd name="adj1" fmla="val -23598"/>
              <a:gd name="adj2" fmla="val -88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compute, run random walk forward, with restart,</a:t>
            </a:r>
          </a:p>
          <a:p>
            <a:pPr algn="ctr"/>
            <a:r>
              <a:rPr lang="en-US" dirty="0" smtClean="0"/>
              <a:t>from A and B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469595" y="4914900"/>
            <a:ext cx="2819400" cy="1143000"/>
          </a:xfrm>
          <a:prstGeom prst="wedgeRoundRectCallout">
            <a:avLst>
              <a:gd name="adj1" fmla="val 66812"/>
              <a:gd name="adj2" fmla="val -3867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probability of the walker at a this node, given infinite time</a:t>
            </a:r>
            <a:endParaRPr lang="en-US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4914900"/>
            <a:ext cx="2667000" cy="1638300"/>
          </a:xfrm>
          <a:prstGeom prst="wedgeRoundRectCallout">
            <a:avLst>
              <a:gd name="adj1" fmla="val 71548"/>
              <a:gd name="adj2" fmla="val 821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nherent regulation of probability mass, but how to adjust it if we know a prior distribution?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Path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icml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asonam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ch6.1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accent2"/>
                </a:solidFill>
              </a:rPr>
              <a:t>ecai</a:t>
            </a:r>
            <a:r>
              <a:rPr lang="en-US" sz="900" dirty="0" smtClean="0">
                <a:solidFill>
                  <a:schemeClr val="accent2"/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mlg</a:t>
            </a:r>
            <a:r>
              <a:rPr lang="en-US" sz="900" dirty="0" smtClean="0">
                <a:solidFill>
                  <a:schemeClr val="accent1"/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ch7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8704437">
            <a:off x="3859035" y="2028564"/>
            <a:ext cx="457200" cy="744719"/>
          </a:xfrm>
          <a:prstGeom prst="downArrow">
            <a:avLst>
              <a:gd name="adj1" fmla="val 50000"/>
              <a:gd name="adj2" fmla="val 96242"/>
            </a:avLst>
          </a:prstGeom>
          <a:solidFill>
            <a:srgbClr val="FFFF0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Manifolds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learning methods such as PIC and MRW work well on graph data.</a:t>
            </a:r>
          </a:p>
          <a:p>
            <a:r>
              <a:rPr lang="en-US" dirty="0" smtClean="0"/>
              <a:t>Can we use them on non-graph data? What about text documents?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Documents are often represented as feature vectors of words: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457200" y="2667000"/>
            <a:ext cx="2560320" cy="1143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The importance of a Web page is an inherently </a:t>
            </a:r>
            <a:r>
              <a:rPr lang="en-US" smtClean="0"/>
              <a:t>subjective matter, </a:t>
            </a:r>
            <a:r>
              <a:rPr lang="en-US" dirty="0" smtClean="0"/>
              <a:t>which depends on the readers…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457200" y="3962400"/>
            <a:ext cx="2560320" cy="11430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In </a:t>
            </a:r>
            <a:r>
              <a:rPr lang="en-US" smtClean="0"/>
              <a:t>this paper, </a:t>
            </a:r>
            <a:r>
              <a:rPr lang="en-US" dirty="0" smtClean="0"/>
              <a:t>we </a:t>
            </a:r>
            <a:r>
              <a:rPr lang="en-US" smtClean="0"/>
              <a:t>present Google, </a:t>
            </a:r>
            <a:r>
              <a:rPr lang="en-US" dirty="0" smtClean="0"/>
              <a:t>a prototype of a large-scale search engine which makes heavy use…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457200" y="5257800"/>
            <a:ext cx="2560320" cy="11430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You're not cool just because you have a lot of followers </a:t>
            </a:r>
            <a:r>
              <a:rPr lang="en-US" smtClean="0"/>
              <a:t>on twitter, </a:t>
            </a:r>
            <a:r>
              <a:rPr lang="en-US" dirty="0" smtClean="0"/>
              <a:t>get over yourself…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57650" y="5219700"/>
          <a:ext cx="571500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429"/>
                <a:gridCol w="816429"/>
                <a:gridCol w="816429"/>
                <a:gridCol w="816429"/>
                <a:gridCol w="816429"/>
                <a:gridCol w="816429"/>
                <a:gridCol w="816429"/>
              </a:tblGrid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search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16200000" flipH="1">
            <a:off x="2552700" y="43053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0400" y="57912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971800" y="51054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Folded Corner 21"/>
          <p:cNvSpPr/>
          <p:nvPr/>
        </p:nvSpPr>
        <p:spPr>
          <a:xfrm>
            <a:off x="457200" y="6553200"/>
            <a:ext cx="2560320" cy="11430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Feature vectors are often sparse</a:t>
            </a:r>
          </a:p>
          <a:p>
            <a:r>
              <a:rPr lang="en-US" dirty="0" smtClean="0"/>
              <a:t>But similarity matrix is not!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57650" y="5219700"/>
          <a:ext cx="571500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429"/>
                <a:gridCol w="816429"/>
                <a:gridCol w="816429"/>
                <a:gridCol w="816429"/>
                <a:gridCol w="816429"/>
                <a:gridCol w="816429"/>
                <a:gridCol w="816429"/>
              </a:tblGrid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search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ular Callout 11"/>
          <p:cNvSpPr/>
          <p:nvPr/>
        </p:nvSpPr>
        <p:spPr>
          <a:xfrm>
            <a:off x="6324600" y="3124200"/>
            <a:ext cx="2514600" cy="1447800"/>
          </a:xfrm>
          <a:prstGeom prst="wedgeRoundRectCallout">
            <a:avLst>
              <a:gd name="adj1" fmla="val -20417"/>
              <a:gd name="adj2" fmla="val 8486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Mostly zeros  - any document contains only a small fraction of the vocabulary</a:t>
            </a:r>
            <a:endParaRPr lang="en-US" sz="2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-533400" y="4140200"/>
          <a:ext cx="33528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5" name="Left Arrow 14"/>
          <p:cNvSpPr/>
          <p:nvPr/>
        </p:nvSpPr>
        <p:spPr>
          <a:xfrm>
            <a:off x="3124200" y="5791200"/>
            <a:ext cx="609600" cy="6096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2895600" y="2895600"/>
            <a:ext cx="2133600" cy="1828800"/>
          </a:xfrm>
          <a:prstGeom prst="wedgeRoundRectCallout">
            <a:avLst>
              <a:gd name="adj1" fmla="val -69047"/>
              <a:gd name="adj2" fmla="val 39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Mostly non-zero - any two documents are likely to have a word in common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2" grpId="0" animBg="1"/>
      <p:bldP spid="15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A similarity matrix is the input to many graph learning methods,</a:t>
            </a:r>
            <a:r>
              <a:rPr lang="en-US" dirty="0"/>
              <a:t> </a:t>
            </a:r>
            <a:r>
              <a:rPr lang="en-US" dirty="0" smtClean="0"/>
              <a:t>such as spectral clustering, PIC, MRW, adsorption, etc.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-533400" y="4140200"/>
          <a:ext cx="33528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3048000" y="3733800"/>
            <a:ext cx="3352800" cy="838200"/>
          </a:xfrm>
          <a:prstGeom prst="wedgeRoundRectCallout">
            <a:avLst>
              <a:gd name="adj1" fmla="val -72184"/>
              <a:gd name="adj2" fmla="val 6014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time to construct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886200" y="4648200"/>
            <a:ext cx="3352800" cy="838200"/>
          </a:xfrm>
          <a:prstGeom prst="wedgeRoundRectCallout">
            <a:avLst>
              <a:gd name="adj1" fmla="val -76161"/>
              <a:gd name="adj2" fmla="val 4423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space to store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648200" y="5562600"/>
            <a:ext cx="3657600" cy="838200"/>
          </a:xfrm>
          <a:prstGeom prst="wedgeRoundRectCallout">
            <a:avLst>
              <a:gd name="adj1" fmla="val -89230"/>
              <a:gd name="adj2" fmla="val 2605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&gt;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time to operate 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19900" y="2971800"/>
            <a:ext cx="2209800" cy="274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Too expensive! Does not scale up to big datasets!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Path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accent2"/>
                </a:solidFill>
              </a:rPr>
              <a:t>icml</a:t>
            </a:r>
            <a:r>
              <a:rPr lang="en-US" sz="900" dirty="0" smtClean="0">
                <a:solidFill>
                  <a:schemeClr val="accent2"/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asonam</a:t>
            </a:r>
            <a:r>
              <a:rPr lang="en-US" sz="900" dirty="0" smtClean="0">
                <a:solidFill>
                  <a:schemeClr val="accent1"/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ch6.1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accent2"/>
                </a:solidFill>
              </a:rPr>
              <a:t>ecai</a:t>
            </a:r>
            <a:r>
              <a:rPr lang="en-US" sz="900" dirty="0" smtClean="0">
                <a:solidFill>
                  <a:schemeClr val="accent2"/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mlg</a:t>
            </a:r>
            <a:r>
              <a:rPr lang="en-US" sz="900" dirty="0" smtClean="0">
                <a:solidFill>
                  <a:schemeClr val="accent1"/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ch7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/>
              <a:t>Solutions: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Make the matrix sparse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Implicit Manifold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990600" y="3962400"/>
            <a:ext cx="2971800" cy="1371600"/>
          </a:xfrm>
          <a:prstGeom prst="wedgeRoundRectCallout">
            <a:avLst>
              <a:gd name="adj1" fmla="val 18945"/>
              <a:gd name="adj2" fmla="val -9166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But this is what we’ll talk about!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715000" y="1447800"/>
            <a:ext cx="2971800" cy="2057400"/>
          </a:xfrm>
          <a:prstGeom prst="wedgeRoundRectCallout">
            <a:avLst>
              <a:gd name="adj1" fmla="val -71012"/>
              <a:gd name="adj2" fmla="val -60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lot of cool work has gone into how to do this…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We want to use the similarity matrix for clustering and semi-supervised classification, but </a:t>
            </a:r>
            <a:r>
              <a:rPr lang="en-US" i="1" dirty="0" smtClean="0"/>
              <a:t>without constructing or storing the similarity matrix.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pair-wise similarity matrix is a </a:t>
            </a:r>
            <a:r>
              <a:rPr lang="en-US" i="1" dirty="0" smtClean="0">
                <a:solidFill>
                  <a:schemeClr val="accent2"/>
                </a:solidFill>
              </a:rPr>
              <a:t>manifold </a:t>
            </a:r>
            <a:r>
              <a:rPr lang="en-US" dirty="0" smtClean="0"/>
              <a:t>under which the data points “reside”.</a:t>
            </a:r>
          </a:p>
          <a:p>
            <a:r>
              <a:rPr lang="en-US" dirty="0" smtClean="0"/>
              <a:t>It is </a:t>
            </a:r>
            <a:r>
              <a:rPr lang="en-US" i="1" dirty="0" smtClean="0">
                <a:solidFill>
                  <a:srgbClr val="C0504D"/>
                </a:solidFill>
              </a:rPr>
              <a:t>implicit </a:t>
            </a:r>
            <a:r>
              <a:rPr lang="en-US" dirty="0" smtClean="0"/>
              <a:t>because we never explicitly construct the manifold (pair-wise similarity), although the results we get are </a:t>
            </a:r>
            <a:r>
              <a:rPr lang="en-US" i="1" dirty="0" smtClean="0">
                <a:solidFill>
                  <a:schemeClr val="accent1"/>
                </a:solidFill>
              </a:rPr>
              <a:t>exactly </a:t>
            </a:r>
            <a:r>
              <a:rPr lang="en-US" dirty="0" smtClean="0"/>
              <a:t>the same as if we did.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7315200" y="457200"/>
            <a:ext cx="1676400" cy="1066800"/>
          </a:xfrm>
          <a:prstGeom prst="wedgeRoundRectCallout">
            <a:avLst>
              <a:gd name="adj1" fmla="val -81198"/>
              <a:gd name="adj2" fmla="val -678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do you mean by…?</a:t>
            </a:r>
            <a:endParaRPr lang="en-US" sz="20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4267200" y="5181600"/>
            <a:ext cx="1600200" cy="1066800"/>
          </a:xfrm>
          <a:prstGeom prst="wedgeRoundRectCallout">
            <a:avLst>
              <a:gd name="adj1" fmla="val -65278"/>
              <a:gd name="adj2" fmla="val -11130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Sounds too good. What’s the catch?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Manifolds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requirements for using implicit manifolds on general data: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The core of the graph learning algorithm is matrix-vector multiplications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</a:rPr>
              <a:t>T</a:t>
            </a:r>
            <a:r>
              <a:rPr lang="en-US" b="1" dirty="0" smtClean="0">
                <a:solidFill>
                  <a:schemeClr val="accent4"/>
                </a:solidFill>
              </a:rPr>
              <a:t>he dense similarity matrix is a product of sparse matrices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05400" y="4648200"/>
            <a:ext cx="32004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Let’s take a look at some specific examples...</a:t>
            </a:r>
            <a:endParaRPr lang="en-US" sz="2300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4648200"/>
            <a:ext cx="4114800" cy="1600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As long as they are met, we can obtain the exact same results without ever constructing a similarity matrix!</a:t>
            </a:r>
            <a:endParaRPr lang="en-US" sz="23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Manifolds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Manifolds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basic power iteration clustering (PIC)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</a:t>
            </a:r>
            <a:r>
              <a:rPr lang="en-US" sz="2000" smtClean="0"/>
              <a:t>Clusters 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</a:t>
            </a:r>
            <a:r>
              <a:rPr lang="en-US" sz="2000" smtClean="0">
                <a:latin typeface="Calibri"/>
              </a:rPr>
              <a:t>clusters 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29000" y="762000"/>
            <a:ext cx="5257800" cy="1828800"/>
          </a:xfrm>
          <a:prstGeom prst="wedgeRoundRectCallout">
            <a:avLst>
              <a:gd name="adj1" fmla="val -57359"/>
              <a:gd name="adj2" fmla="val 13409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</a:t>
            </a:r>
            <a:r>
              <a:rPr lang="en-US" sz="2400" dirty="0" smtClean="0"/>
              <a:t>e have a fast clustering method – but there’s the </a:t>
            </a:r>
            <a:r>
              <a:rPr lang="en-US" sz="2400" i="1" dirty="0" smtClean="0"/>
              <a:t>W</a:t>
            </a:r>
            <a:r>
              <a:rPr lang="en-US" sz="2400" dirty="0" smtClean="0"/>
              <a:t> that requires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storage  space and construction and operation time!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419600" y="3581400"/>
            <a:ext cx="3733800" cy="1295400"/>
          </a:xfrm>
          <a:prstGeom prst="wedgeRoundRectCallout">
            <a:avLst>
              <a:gd name="adj1" fmla="val -83163"/>
              <a:gd name="adj2" fmla="val 808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operation in PIC</a:t>
            </a:r>
            <a:endParaRPr lang="en-US" sz="28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057400" y="5486400"/>
            <a:ext cx="4191000" cy="1066800"/>
          </a:xfrm>
          <a:prstGeom prst="wedgeRoundRectCallout">
            <a:avLst>
              <a:gd name="adj1" fmla="val -31002"/>
              <a:gd name="adj2" fmla="val -14468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Note: matrix-vector multiplication!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Manifolds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matrix-vector multiplication?</a:t>
            </a:r>
          </a:p>
          <a:p>
            <a:r>
              <a:rPr lang="en-US" dirty="0" smtClean="0"/>
              <a:t>If we can decompose the matrix…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2895600"/>
          <a:ext cx="4843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0" name="Equation" r:id="rId4" imgW="1358900" imgH="228600" progId="Equation.3">
                  <p:embed/>
                </p:oleObj>
              </mc:Choice>
              <mc:Fallback>
                <p:oleObj name="Equation" r:id="rId4" imgW="135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48434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362200" y="5638800"/>
          <a:ext cx="41497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" name="Equation" r:id="rId6" imgW="1168400" imgH="228600" progId="Equation.3">
                  <p:embed/>
                </p:oleObj>
              </mc:Choice>
              <mc:Fallback>
                <p:oleObj name="Equation" r:id="rId6" imgW="116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638800"/>
                        <a:ext cx="41497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49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we arrive at the same solution doing a series of matrix-vector multiplications!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60045"/>
              </p:ext>
            </p:extLst>
          </p:nvPr>
        </p:nvGraphicFramePr>
        <p:xfrm>
          <a:off x="3276600" y="3718560"/>
          <a:ext cx="83312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7490"/>
              </p:ext>
            </p:extLst>
          </p:nvPr>
        </p:nvGraphicFramePr>
        <p:xfrm>
          <a:off x="5481320" y="3657600"/>
          <a:ext cx="457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47384"/>
              </p:ext>
            </p:extLst>
          </p:nvPr>
        </p:nvGraphicFramePr>
        <p:xfrm>
          <a:off x="6090920" y="3810000"/>
          <a:ext cx="1066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54416"/>
              </p:ext>
            </p:extLst>
          </p:nvPr>
        </p:nvGraphicFramePr>
        <p:xfrm>
          <a:off x="4495800" y="3718560"/>
          <a:ext cx="83312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20955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29000" y="3810000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5037" y="38100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0468" y="38100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7338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859580" y="5562600"/>
            <a:ext cx="1522420" cy="838200"/>
          </a:xfrm>
          <a:prstGeom prst="wedgeRoundRectCallout">
            <a:avLst>
              <a:gd name="adj1" fmla="val -69270"/>
              <a:gd name="adj2" fmla="val 2379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is this a good 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Manifolds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Example – inner product similarity:</a:t>
            </a:r>
          </a:p>
          <a:p>
            <a:endParaRPr lang="en-US" dirty="0" smtClean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000375" y="3009900"/>
          <a:ext cx="2943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02"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009900"/>
                        <a:ext cx="29432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581400" y="4267200"/>
            <a:ext cx="1905000" cy="1295400"/>
          </a:xfrm>
          <a:prstGeom prst="wedgeRoundRectCallout">
            <a:avLst>
              <a:gd name="adj1" fmla="val 28167"/>
              <a:gd name="adj2" fmla="val -89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original feature matrix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4267200"/>
            <a:ext cx="1905000" cy="1295400"/>
          </a:xfrm>
          <a:prstGeom prst="wedgeRoundRectCallout">
            <a:avLst>
              <a:gd name="adj1" fmla="val -58833"/>
              <a:gd name="adj2" fmla="val -9025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feature matrix transposed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4267200"/>
            <a:ext cx="2667000" cy="1295400"/>
          </a:xfrm>
          <a:prstGeom prst="wedgeRoundRectCallout">
            <a:avLst>
              <a:gd name="adj1" fmla="val 78674"/>
              <a:gd name="adj2" fmla="val -9357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Diagonal matrix  that normalizes </a:t>
            </a:r>
            <a:r>
              <a:rPr lang="en-US" sz="2400" i="1" dirty="0" smtClean="0"/>
              <a:t>W</a:t>
            </a:r>
            <a:r>
              <a:rPr lang="en-US" sz="2400" dirty="0" smtClean="0"/>
              <a:t> so rows sum to 1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581400" y="5791200"/>
            <a:ext cx="2362200" cy="990600"/>
          </a:xfrm>
          <a:prstGeom prst="wedgeRoundRectCallout">
            <a:avLst>
              <a:gd name="adj1" fmla="val -24454"/>
              <a:gd name="adj2" fmla="val -8083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Construction: given</a:t>
            </a:r>
          </a:p>
          <a:p>
            <a:pPr algn="ctr"/>
            <a:r>
              <a:rPr lang="en-US" sz="2000" dirty="0" smtClean="0"/>
              <a:t>Storage: ≈O(n)</a:t>
            </a:r>
            <a:endParaRPr lang="en-US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172200" y="5791200"/>
            <a:ext cx="2362200" cy="990600"/>
          </a:xfrm>
          <a:prstGeom prst="wedgeRoundRectCallout">
            <a:avLst>
              <a:gd name="adj1" fmla="val -24454"/>
              <a:gd name="adj2" fmla="val -8083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Construction: given</a:t>
            </a:r>
          </a:p>
          <a:p>
            <a:pPr algn="ctr"/>
            <a:r>
              <a:rPr lang="en-US" sz="2000" dirty="0" smtClean="0"/>
              <a:t>Storage: just use F</a:t>
            </a:r>
            <a:endParaRPr lang="en-US" sz="2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5867400"/>
            <a:ext cx="1828800" cy="838200"/>
          </a:xfrm>
          <a:prstGeom prst="wedgeRoundRectCallout">
            <a:avLst>
              <a:gd name="adj1" fmla="val -3414"/>
              <a:gd name="adj2" fmla="val -9727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Storage: ≈n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304800" y="3124200"/>
            <a:ext cx="1295400" cy="914400"/>
          </a:xfrm>
          <a:prstGeom prst="wedgeRoundRectCallout">
            <a:avLst>
              <a:gd name="adj1" fmla="val -28422"/>
              <a:gd name="adj2" fmla="val 2675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≈n?</a:t>
            </a:r>
            <a:endParaRPr lang="en-US" sz="28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919136"/>
              </p:ext>
            </p:extLst>
          </p:nvPr>
        </p:nvGraphicFramePr>
        <p:xfrm>
          <a:off x="2667000" y="2194560"/>
          <a:ext cx="83312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28395"/>
              </p:ext>
            </p:extLst>
          </p:nvPr>
        </p:nvGraphicFramePr>
        <p:xfrm>
          <a:off x="4953000" y="2133600"/>
          <a:ext cx="457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7723"/>
              </p:ext>
            </p:extLst>
          </p:nvPr>
        </p:nvGraphicFramePr>
        <p:xfrm>
          <a:off x="5557520" y="2392680"/>
          <a:ext cx="107188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70"/>
                <a:gridCol w="267970"/>
                <a:gridCol w="267970"/>
                <a:gridCol w="267970"/>
              </a:tblGrid>
              <a:tr h="1905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04890"/>
              </p:ext>
            </p:extLst>
          </p:nvPr>
        </p:nvGraphicFramePr>
        <p:xfrm>
          <a:off x="3886200" y="2133600"/>
          <a:ext cx="914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791157" y="2298412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5437" y="2286000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2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4492" y="228599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4526" y="2298411"/>
            <a:ext cx="625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32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6" grpId="0" animBg="1"/>
      <p:bldP spid="20" grpId="0"/>
      <p:bldP spid="22" grpId="0"/>
      <p:bldP spid="23" grpId="0"/>
      <p:bldP spid="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Manifolds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Example – inner product similarity:</a:t>
            </a:r>
          </a:p>
          <a:p>
            <a:endParaRPr lang="en-US" dirty="0" smtClean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000375" y="3009900"/>
          <a:ext cx="2943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0"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009900"/>
                        <a:ext cx="29432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089148"/>
              </p:ext>
            </p:extLst>
          </p:nvPr>
        </p:nvGraphicFramePr>
        <p:xfrm>
          <a:off x="2667000" y="2194560"/>
          <a:ext cx="83312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13800"/>
              </p:ext>
            </p:extLst>
          </p:nvPr>
        </p:nvGraphicFramePr>
        <p:xfrm>
          <a:off x="4953000" y="2133600"/>
          <a:ext cx="457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39412"/>
              </p:ext>
            </p:extLst>
          </p:nvPr>
        </p:nvGraphicFramePr>
        <p:xfrm>
          <a:off x="5557520" y="2392680"/>
          <a:ext cx="107188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70"/>
                <a:gridCol w="267970"/>
                <a:gridCol w="267970"/>
                <a:gridCol w="267970"/>
              </a:tblGrid>
              <a:tr h="1905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0854"/>
              </p:ext>
            </p:extLst>
          </p:nvPr>
        </p:nvGraphicFramePr>
        <p:xfrm>
          <a:off x="3886200" y="2133600"/>
          <a:ext cx="914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791157" y="2298412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5437" y="2286000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2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4492" y="228599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4526" y="2298411"/>
            <a:ext cx="625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32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3810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Iteration update: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616099"/>
              </p:ext>
            </p:extLst>
          </p:nvPr>
        </p:nvGraphicFramePr>
        <p:xfrm>
          <a:off x="2316163" y="4419600"/>
          <a:ext cx="46180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1" name="Equation" r:id="rId6" imgW="1295400" imgH="228600" progId="Equation.3">
                  <p:embed/>
                </p:oleObj>
              </mc:Choice>
              <mc:Fallback>
                <p:oleObj name="Equation" r:id="rId6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4419600"/>
                        <a:ext cx="4618037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ounded Rectangular Callout 26"/>
          <p:cNvSpPr/>
          <p:nvPr/>
        </p:nvSpPr>
        <p:spPr>
          <a:xfrm>
            <a:off x="720438" y="5334000"/>
            <a:ext cx="2362200" cy="1371600"/>
          </a:xfrm>
          <a:prstGeom prst="wedgeRoundRectCallout">
            <a:avLst>
              <a:gd name="adj1" fmla="val 41043"/>
              <a:gd name="adj2" fmla="val -6108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Construction: ≈O(n)</a:t>
            </a:r>
            <a:endParaRPr lang="en-US" sz="28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3419267" y="5334000"/>
            <a:ext cx="2362200" cy="1371600"/>
          </a:xfrm>
          <a:prstGeom prst="wedgeRoundRectCallout">
            <a:avLst>
              <a:gd name="adj1" fmla="val 20662"/>
              <a:gd name="adj2" fmla="val -624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Storage:</a:t>
            </a:r>
          </a:p>
          <a:p>
            <a:pPr algn="ctr"/>
            <a:r>
              <a:rPr lang="en-US" sz="2800" dirty="0" smtClean="0"/>
              <a:t>≈O(n)</a:t>
            </a:r>
            <a:endParaRPr lang="en-US" sz="28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5941564" y="5334000"/>
            <a:ext cx="2362200" cy="1295400"/>
          </a:xfrm>
          <a:prstGeom prst="wedgeRoundRectCallout">
            <a:avLst>
              <a:gd name="adj1" fmla="val -35202"/>
              <a:gd name="adj2" fmla="val -6185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Operation:</a:t>
            </a:r>
          </a:p>
          <a:p>
            <a:pPr algn="ctr"/>
            <a:r>
              <a:rPr lang="en-US" sz="2800" dirty="0" smtClean="0"/>
              <a:t>≈O(n)</a:t>
            </a:r>
            <a:endParaRPr lang="en-US" sz="28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6411191" y="3124200"/>
            <a:ext cx="2582854" cy="1371600"/>
          </a:xfrm>
          <a:prstGeom prst="wedgeRoundRectCallout">
            <a:avLst>
              <a:gd name="adj1" fmla="val -36911"/>
              <a:gd name="adj2" fmla="val -12689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ow about a similarity function we actually use for text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Manifolds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Example – cosine similarity:</a:t>
            </a:r>
          </a:p>
          <a:p>
            <a:endParaRPr lang="en-US" dirty="0" smtClean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2570163" y="2705100"/>
          <a:ext cx="38036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" name="Equation" r:id="rId4" imgW="1066337" imgH="203112" progId="Equation.3">
                  <p:embed/>
                </p:oleObj>
              </mc:Choice>
              <mc:Fallback>
                <p:oleObj name="Equation" r:id="rId4" imgW="106633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705100"/>
                        <a:ext cx="38036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810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Iteration update: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95712"/>
              </p:ext>
            </p:extLst>
          </p:nvPr>
        </p:nvGraphicFramePr>
        <p:xfrm>
          <a:off x="1320800" y="4343400"/>
          <a:ext cx="62468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" name="Equation" r:id="rId6" imgW="1752600" imgH="228600" progId="Equation.3">
                  <p:embed/>
                </p:oleObj>
              </mc:Choice>
              <mc:Fallback>
                <p:oleObj name="Equation" r:id="rId6" imgW="175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343400"/>
                        <a:ext cx="6246813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>
          <a:xfrm>
            <a:off x="6934200" y="2781300"/>
            <a:ext cx="1981200" cy="1447800"/>
          </a:xfrm>
          <a:prstGeom prst="wedgeRoundRectCallout">
            <a:avLst>
              <a:gd name="adj1" fmla="val -84145"/>
              <a:gd name="adj2" fmla="val 5675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Compact storage: don’t need a cosine normalized version of the feature vectors </a:t>
            </a:r>
            <a:r>
              <a:rPr lang="en-US" sz="1600" dirty="0" smtClean="0">
                <a:latin typeface="Arial"/>
                <a:cs typeface="Arial"/>
              </a:rPr>
              <a:t>☺</a:t>
            </a:r>
            <a:endParaRPr lang="en-US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720438" y="5334000"/>
            <a:ext cx="2362200" cy="1371600"/>
          </a:xfrm>
          <a:prstGeom prst="wedgeRoundRectCallout">
            <a:avLst>
              <a:gd name="adj1" fmla="val 41043"/>
              <a:gd name="adj2" fmla="val -6108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Construction: ≈O(n)</a:t>
            </a:r>
            <a:endParaRPr lang="en-US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419267" y="5334000"/>
            <a:ext cx="2362200" cy="1371600"/>
          </a:xfrm>
          <a:prstGeom prst="wedgeRoundRectCallout">
            <a:avLst>
              <a:gd name="adj1" fmla="val 20662"/>
              <a:gd name="adj2" fmla="val -624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Storage:</a:t>
            </a:r>
          </a:p>
          <a:p>
            <a:pPr algn="ctr"/>
            <a:r>
              <a:rPr lang="en-US" sz="2800" dirty="0" smtClean="0"/>
              <a:t>≈O(n)</a:t>
            </a:r>
            <a:endParaRPr lang="en-US" sz="28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941564" y="5334000"/>
            <a:ext cx="2362200" cy="1295400"/>
          </a:xfrm>
          <a:prstGeom prst="wedgeRoundRectCallout">
            <a:avLst>
              <a:gd name="adj1" fmla="val -35202"/>
              <a:gd name="adj2" fmla="val -6185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Operation:</a:t>
            </a:r>
          </a:p>
          <a:p>
            <a:pPr algn="ctr"/>
            <a:r>
              <a:rPr lang="en-US" sz="2800" dirty="0" smtClean="0"/>
              <a:t>≈O(n)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91200" y="2743200"/>
            <a:ext cx="466933" cy="6858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1143000"/>
            <a:ext cx="2438400" cy="1219200"/>
          </a:xfrm>
          <a:prstGeom prst="wedgeRoundRectCallout">
            <a:avLst>
              <a:gd name="adj1" fmla="val -50310"/>
              <a:gd name="adj2" fmla="val 8681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Diagonal cosine normalizer 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4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6" grpId="0" animBg="1"/>
      <p:bldP spid="17" grpId="0" animBg="1"/>
      <p:bldP spid="4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Implicit manifolds provide: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principled way to apply a class of graph learning methods to general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 framework on which researchers can develop and discover new methods (and recognizing old ones)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A tool set – pick the combination that best fits your task, based on all the great work that has be done before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9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Path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accent2"/>
                </a:solidFill>
              </a:rPr>
              <a:t>icml</a:t>
            </a:r>
            <a:r>
              <a:rPr lang="en-US" sz="900" dirty="0" smtClean="0">
                <a:solidFill>
                  <a:schemeClr val="accent2"/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asonam</a:t>
            </a:r>
            <a:r>
              <a:rPr lang="en-US" sz="900" dirty="0" smtClean="0">
                <a:solidFill>
                  <a:schemeClr val="accent1"/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ch6.1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accent2"/>
                </a:solidFill>
              </a:rPr>
              <a:t>ecai</a:t>
            </a:r>
            <a:r>
              <a:rPr lang="en-US" sz="900" dirty="0" smtClean="0">
                <a:solidFill>
                  <a:schemeClr val="accent2"/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mlg</a:t>
            </a:r>
            <a:r>
              <a:rPr lang="en-US" sz="900" dirty="0" smtClean="0">
                <a:solidFill>
                  <a:schemeClr val="accent1"/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ch7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8704437">
            <a:off x="1779765" y="1037963"/>
            <a:ext cx="457200" cy="744719"/>
          </a:xfrm>
          <a:prstGeom prst="downArrow">
            <a:avLst>
              <a:gd name="adj1" fmla="val 50000"/>
              <a:gd name="adj2" fmla="val 96242"/>
            </a:avLst>
          </a:prstGeom>
          <a:solidFill>
            <a:srgbClr val="FFFF0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905001"/>
            <a:ext cx="7967799" cy="4571999"/>
            <a:chOff x="11016752" y="15773396"/>
            <a:chExt cx="10547848" cy="6482535"/>
          </a:xfrm>
        </p:grpSpPr>
        <p:sp>
          <p:nvSpPr>
            <p:cNvPr id="22" name="Rounded Rectangle 21"/>
            <p:cNvSpPr/>
            <p:nvPr/>
          </p:nvSpPr>
          <p:spPr>
            <a:xfrm>
              <a:off x="11578046" y="16745774"/>
              <a:ext cx="9986554" cy="5510157"/>
            </a:xfrm>
            <a:prstGeom prst="roundRect">
              <a:avLst/>
            </a:prstGeom>
            <a:ln w="1270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284166" y="17285986"/>
              <a:ext cx="8610600" cy="1003642"/>
            </a:xfrm>
            <a:prstGeom prst="rect">
              <a:avLst/>
            </a:prstGeom>
            <a:noFill/>
          </p:spPr>
          <p:txBody>
            <a:bodyPr wrap="square" lIns="91411" tIns="45701" rIns="91411" bIns="45701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accent3"/>
                  </a:solidFill>
                </a:rPr>
                <a:t>Choose your SSL Method…</a:t>
              </a:r>
              <a:endParaRPr lang="en-US" sz="4000" dirty="0">
                <a:solidFill>
                  <a:schemeClr val="accent3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6752" y="15773396"/>
              <a:ext cx="1570037" cy="182326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023668" y="18903131"/>
              <a:ext cx="5514703" cy="894545"/>
            </a:xfrm>
            <a:prstGeom prst="rect">
              <a:avLst/>
            </a:prstGeom>
            <a:noFill/>
          </p:spPr>
          <p:txBody>
            <a:bodyPr wrap="square" lIns="91411" tIns="45701" rIns="91411" bIns="45701" rtlCol="0">
              <a:spAutoFit/>
            </a:bodyPr>
            <a:lstStyle/>
            <a:p>
              <a:r>
                <a:rPr lang="en-US" sz="3500" b="1" i="1" dirty="0" smtClean="0">
                  <a:solidFill>
                    <a:schemeClr val="accent6"/>
                  </a:solidFill>
                </a:rPr>
                <a:t>Harmonic Functions</a:t>
              </a:r>
              <a:endParaRPr lang="en-US" sz="3500" b="1" i="1" dirty="0">
                <a:solidFill>
                  <a:schemeClr val="accent6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91767" y="20375963"/>
              <a:ext cx="2010834" cy="144779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990286" y="20415723"/>
              <a:ext cx="5111206" cy="894545"/>
            </a:xfrm>
            <a:prstGeom prst="rect">
              <a:avLst/>
            </a:prstGeom>
            <a:noFill/>
          </p:spPr>
          <p:txBody>
            <a:bodyPr wrap="square" lIns="91411" tIns="45701" rIns="91411" bIns="45701" rtlCol="0">
              <a:spAutoFit/>
            </a:bodyPr>
            <a:lstStyle/>
            <a:p>
              <a:r>
                <a:rPr lang="en-US" sz="3500" b="1" i="1" dirty="0" err="1" smtClean="0">
                  <a:solidFill>
                    <a:schemeClr val="accent6"/>
                  </a:solidFill>
                </a:rPr>
                <a:t>MultiRankWalk</a:t>
              </a:r>
              <a:endParaRPr lang="en-US" sz="3500" b="1" i="1" dirty="0">
                <a:solidFill>
                  <a:schemeClr val="accent6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02400" y="18470963"/>
              <a:ext cx="1892300" cy="1892299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9639" y="1877714"/>
            <a:ext cx="1007161" cy="1246486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4267200" y="1219200"/>
            <a:ext cx="3048000" cy="1524000"/>
          </a:xfrm>
          <a:prstGeom prst="wedgeEllipseCallout">
            <a:avLst>
              <a:gd name="adj1" fmla="val 63534"/>
              <a:gd name="adj2" fmla="val 251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Hmm… I have a large dataset with very few training labels, what should I try?</a:t>
            </a:r>
            <a:endParaRPr lang="en-US" dirty="0"/>
          </a:p>
        </p:txBody>
      </p:sp>
      <p:sp>
        <p:nvSpPr>
          <p:cNvPr id="28" name="Oval Callout 27"/>
          <p:cNvSpPr/>
          <p:nvPr/>
        </p:nvSpPr>
        <p:spPr>
          <a:xfrm>
            <a:off x="1676400" y="1219200"/>
            <a:ext cx="3048000" cy="1524000"/>
          </a:xfrm>
          <a:prstGeom prst="wedgeEllipseCallout">
            <a:avLst>
              <a:gd name="adj1" fmla="val -59799"/>
              <a:gd name="adj2" fmla="val 3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about </a:t>
            </a:r>
            <a:r>
              <a:rPr lang="en-US" dirty="0" err="1" smtClean="0"/>
              <a:t>MultiRankWalk</a:t>
            </a:r>
            <a:r>
              <a:rPr lang="en-US" dirty="0" smtClean="0"/>
              <a:t> with a low restart probability?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457200" y="1905001"/>
            <a:ext cx="7967799" cy="4571999"/>
            <a:chOff x="11016752" y="15773396"/>
            <a:chExt cx="10547848" cy="6482535"/>
          </a:xfrm>
        </p:grpSpPr>
        <p:sp>
          <p:nvSpPr>
            <p:cNvPr id="22" name="Rounded Rectangle 21"/>
            <p:cNvSpPr/>
            <p:nvPr/>
          </p:nvSpPr>
          <p:spPr>
            <a:xfrm>
              <a:off x="11578046" y="16745774"/>
              <a:ext cx="9986554" cy="5510157"/>
            </a:xfrm>
            <a:prstGeom prst="roundRect">
              <a:avLst/>
            </a:prstGeom>
            <a:ln w="1270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6752" y="15773396"/>
              <a:ext cx="1570037" cy="1823269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9639" y="1877714"/>
            <a:ext cx="1007161" cy="1246486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4267200" y="1219200"/>
            <a:ext cx="3048000" cy="1524000"/>
          </a:xfrm>
          <a:prstGeom prst="wedgeEllipseCallout">
            <a:avLst>
              <a:gd name="adj1" fmla="val 63534"/>
              <a:gd name="adj2" fmla="val 251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But the documents in my dataset are </a:t>
            </a:r>
            <a:r>
              <a:rPr lang="en-US" sz="2200" dirty="0" err="1" smtClean="0"/>
              <a:t>kinda</a:t>
            </a:r>
            <a:r>
              <a:rPr lang="en-US" sz="2200" dirty="0" smtClean="0"/>
              <a:t> long…</a:t>
            </a:r>
            <a:endParaRPr lang="en-US" sz="2200" dirty="0"/>
          </a:p>
        </p:txBody>
      </p:sp>
      <p:sp>
        <p:nvSpPr>
          <p:cNvPr id="28" name="Oval Callout 27"/>
          <p:cNvSpPr/>
          <p:nvPr/>
        </p:nvSpPr>
        <p:spPr>
          <a:xfrm>
            <a:off x="1676400" y="1219200"/>
            <a:ext cx="3048000" cy="1524000"/>
          </a:xfrm>
          <a:prstGeom prst="wedgeEllipseCallout">
            <a:avLst>
              <a:gd name="adj1" fmla="val -59799"/>
              <a:gd name="adj2" fmla="val 3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Can’t go wrong with cosine similarity!</a:t>
            </a:r>
            <a:endParaRPr lang="en-US" sz="2300" dirty="0"/>
          </a:p>
        </p:txBody>
      </p:sp>
      <p:sp>
        <p:nvSpPr>
          <p:cNvPr id="15" name="TextBox 14"/>
          <p:cNvSpPr txBox="1"/>
          <p:nvPr/>
        </p:nvSpPr>
        <p:spPr>
          <a:xfrm>
            <a:off x="1344190" y="2807125"/>
            <a:ext cx="6504410" cy="630904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accent3"/>
                </a:solidFill>
              </a:rPr>
              <a:t>… and pick your similarity function</a:t>
            </a:r>
            <a:endParaRPr lang="en-US" sz="35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1390" y="3895932"/>
            <a:ext cx="2819400" cy="553959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000" b="1" i="1" dirty="0" smtClean="0">
                <a:solidFill>
                  <a:schemeClr val="accent6"/>
                </a:solidFill>
              </a:rPr>
              <a:t>Inner Product </a:t>
            </a:r>
            <a:endParaRPr lang="en-US" sz="3000" b="1" i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1390" y="4712125"/>
            <a:ext cx="3505200" cy="553959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000" b="1" i="1" dirty="0" smtClean="0">
                <a:solidFill>
                  <a:schemeClr val="accent6"/>
                </a:solidFill>
              </a:rPr>
              <a:t>Cosine Similarity</a:t>
            </a:r>
            <a:endParaRPr lang="en-US" sz="3000" b="1" i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1390" y="5550325"/>
            <a:ext cx="4267200" cy="553959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000" b="1" i="1" dirty="0" smtClean="0">
                <a:solidFill>
                  <a:schemeClr val="accent6"/>
                </a:solidFill>
              </a:rPr>
              <a:t>Bipartite Graph Walk</a:t>
            </a:r>
            <a:endParaRPr lang="en-US" sz="3000" b="1" i="1" dirty="0">
              <a:solidFill>
                <a:schemeClr val="accent6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5790" y="5093125"/>
            <a:ext cx="735860" cy="1155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2190" y="3440470"/>
            <a:ext cx="946878" cy="10275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1390" y="3950125"/>
            <a:ext cx="692573" cy="14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5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Path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icml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asonam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ch6.1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accent2"/>
                </a:solidFill>
              </a:rPr>
              <a:t>ecai</a:t>
            </a:r>
            <a:r>
              <a:rPr lang="en-US" sz="900" dirty="0" smtClean="0">
                <a:solidFill>
                  <a:schemeClr val="accent2"/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mlg</a:t>
            </a:r>
            <a:r>
              <a:rPr lang="en-US" sz="900" dirty="0" smtClean="0">
                <a:solidFill>
                  <a:schemeClr val="accent1"/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ch7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8704437">
            <a:off x="1801635" y="3019164"/>
            <a:ext cx="457200" cy="744719"/>
          </a:xfrm>
          <a:prstGeom prst="downArrow">
            <a:avLst>
              <a:gd name="adj1" fmla="val 50000"/>
              <a:gd name="adj2" fmla="val 96242"/>
            </a:avLst>
          </a:prstGeom>
          <a:solidFill>
            <a:srgbClr val="FFFF0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PIC using IM for document clustering: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D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-1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(N(F(F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(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N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))))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77144" y="3429000"/>
            <a:ext cx="3061856" cy="631252"/>
          </a:xfrm>
          <a:prstGeom prst="wedgeRoundRectCallout">
            <a:avLst>
              <a:gd name="adj1" fmla="val -60215"/>
              <a:gd name="adj2" fmla="val 5572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modification: cosine IM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0" y="4164963"/>
            <a:ext cx="1866900" cy="319951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IM-PIC Experiment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685800" y="2209800"/>
            <a:ext cx="762000" cy="914400"/>
            <a:chOff x="685800" y="2209800"/>
            <a:chExt cx="762000" cy="914400"/>
          </a:xfrm>
        </p:grpSpPr>
        <p:sp>
          <p:nvSpPr>
            <p:cNvPr id="6" name="Folded Corner 5"/>
            <p:cNvSpPr/>
            <p:nvPr/>
          </p:nvSpPr>
          <p:spPr>
            <a:xfrm>
              <a:off x="685800" y="2209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838200" y="2362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3" name="Folded Corner 12"/>
            <p:cNvSpPr/>
            <p:nvPr/>
          </p:nvSpPr>
          <p:spPr>
            <a:xfrm>
              <a:off x="990600" y="2514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4" name="Folded Corner 13"/>
            <p:cNvSpPr/>
            <p:nvPr/>
          </p:nvSpPr>
          <p:spPr>
            <a:xfrm>
              <a:off x="1143000" y="2667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81200" y="2209800"/>
            <a:ext cx="1143000" cy="1219200"/>
            <a:chOff x="1981200" y="2209800"/>
            <a:chExt cx="1143000" cy="1219200"/>
          </a:xfrm>
        </p:grpSpPr>
        <p:sp>
          <p:nvSpPr>
            <p:cNvPr id="15" name="Folded Corner 14"/>
            <p:cNvSpPr/>
            <p:nvPr/>
          </p:nvSpPr>
          <p:spPr>
            <a:xfrm>
              <a:off x="2057400" y="2209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Folded Corner 15"/>
            <p:cNvSpPr/>
            <p:nvPr/>
          </p:nvSpPr>
          <p:spPr>
            <a:xfrm>
              <a:off x="2209800" y="2362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7" name="Folded Corner 16"/>
            <p:cNvSpPr/>
            <p:nvPr/>
          </p:nvSpPr>
          <p:spPr>
            <a:xfrm>
              <a:off x="2362200" y="2514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8" name="Folded Corner 17"/>
            <p:cNvSpPr/>
            <p:nvPr/>
          </p:nvSpPr>
          <p:spPr>
            <a:xfrm>
              <a:off x="2514600" y="2667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Folded Corner 18"/>
            <p:cNvSpPr/>
            <p:nvPr/>
          </p:nvSpPr>
          <p:spPr>
            <a:xfrm>
              <a:off x="2667000" y="2819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Folded Corner 19"/>
            <p:cNvSpPr/>
            <p:nvPr/>
          </p:nvSpPr>
          <p:spPr>
            <a:xfrm>
              <a:off x="1981200" y="2514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1" name="Folded Corner 20"/>
            <p:cNvSpPr/>
            <p:nvPr/>
          </p:nvSpPr>
          <p:spPr>
            <a:xfrm>
              <a:off x="2133600" y="2667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2286000" y="2819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Folded Corner 22"/>
            <p:cNvSpPr/>
            <p:nvPr/>
          </p:nvSpPr>
          <p:spPr>
            <a:xfrm>
              <a:off x="2438400" y="2971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4" name="Folded Corner 23"/>
            <p:cNvSpPr/>
            <p:nvPr/>
          </p:nvSpPr>
          <p:spPr>
            <a:xfrm>
              <a:off x="2819400" y="2971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352800" y="2019300"/>
            <a:ext cx="1371600" cy="1866900"/>
            <a:chOff x="3352800" y="2019300"/>
            <a:chExt cx="1371600" cy="1866900"/>
          </a:xfrm>
        </p:grpSpPr>
        <p:sp>
          <p:nvSpPr>
            <p:cNvPr id="25" name="Folded Corner 24"/>
            <p:cNvSpPr/>
            <p:nvPr/>
          </p:nvSpPr>
          <p:spPr>
            <a:xfrm>
              <a:off x="3657600" y="20193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6" name="Folded Corner 25"/>
            <p:cNvSpPr/>
            <p:nvPr/>
          </p:nvSpPr>
          <p:spPr>
            <a:xfrm>
              <a:off x="3810000" y="21717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3962400" y="23241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8" name="Folded Corner 27"/>
            <p:cNvSpPr/>
            <p:nvPr/>
          </p:nvSpPr>
          <p:spPr>
            <a:xfrm>
              <a:off x="4114800" y="24765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9" name="Folded Corner 28"/>
            <p:cNvSpPr/>
            <p:nvPr/>
          </p:nvSpPr>
          <p:spPr>
            <a:xfrm>
              <a:off x="4267200" y="26289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0" name="Folded Corner 29"/>
            <p:cNvSpPr/>
            <p:nvPr/>
          </p:nvSpPr>
          <p:spPr>
            <a:xfrm>
              <a:off x="3429000" y="2209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1" name="Folded Corner 30"/>
            <p:cNvSpPr/>
            <p:nvPr/>
          </p:nvSpPr>
          <p:spPr>
            <a:xfrm>
              <a:off x="3581400" y="2362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2" name="Folded Corner 31"/>
            <p:cNvSpPr/>
            <p:nvPr/>
          </p:nvSpPr>
          <p:spPr>
            <a:xfrm>
              <a:off x="3733800" y="2514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3" name="Folded Corner 32"/>
            <p:cNvSpPr/>
            <p:nvPr/>
          </p:nvSpPr>
          <p:spPr>
            <a:xfrm>
              <a:off x="3886200" y="2667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4038600" y="2819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5" name="Folded Corner 34"/>
            <p:cNvSpPr/>
            <p:nvPr/>
          </p:nvSpPr>
          <p:spPr>
            <a:xfrm>
              <a:off x="3352800" y="2362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3505200" y="2743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3657600" y="2895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8" name="Folded Corner 37"/>
            <p:cNvSpPr/>
            <p:nvPr/>
          </p:nvSpPr>
          <p:spPr>
            <a:xfrm>
              <a:off x="3810000" y="3048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9" name="Folded Corner 38"/>
            <p:cNvSpPr/>
            <p:nvPr/>
          </p:nvSpPr>
          <p:spPr>
            <a:xfrm>
              <a:off x="3962400" y="3200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0" name="Folded Corner 39"/>
            <p:cNvSpPr/>
            <p:nvPr/>
          </p:nvSpPr>
          <p:spPr>
            <a:xfrm>
              <a:off x="3581400" y="3124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1" name="Folded Corner 40"/>
            <p:cNvSpPr/>
            <p:nvPr/>
          </p:nvSpPr>
          <p:spPr>
            <a:xfrm>
              <a:off x="3733800" y="3276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2" name="Folded Corner 41"/>
            <p:cNvSpPr/>
            <p:nvPr/>
          </p:nvSpPr>
          <p:spPr>
            <a:xfrm>
              <a:off x="3886200" y="3429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3" name="Folded Corner 42"/>
            <p:cNvSpPr/>
            <p:nvPr/>
          </p:nvSpPr>
          <p:spPr>
            <a:xfrm>
              <a:off x="4267200" y="32211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4" name="Folded Corner 43"/>
            <p:cNvSpPr/>
            <p:nvPr/>
          </p:nvSpPr>
          <p:spPr>
            <a:xfrm>
              <a:off x="4419600" y="33735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334000" y="2286000"/>
            <a:ext cx="609600" cy="1066800"/>
            <a:chOff x="5334000" y="2286000"/>
            <a:chExt cx="609600" cy="1066800"/>
          </a:xfrm>
        </p:grpSpPr>
        <p:sp>
          <p:nvSpPr>
            <p:cNvPr id="45" name="Folded Corner 44"/>
            <p:cNvSpPr/>
            <p:nvPr/>
          </p:nvSpPr>
          <p:spPr>
            <a:xfrm>
              <a:off x="5334000" y="2286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6" name="Folded Corner 45"/>
            <p:cNvSpPr/>
            <p:nvPr/>
          </p:nvSpPr>
          <p:spPr>
            <a:xfrm>
              <a:off x="5486400" y="2438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7" name="Folded Corner 46"/>
            <p:cNvSpPr/>
            <p:nvPr/>
          </p:nvSpPr>
          <p:spPr>
            <a:xfrm>
              <a:off x="5638800" y="2590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8" name="Folded Corner 47"/>
            <p:cNvSpPr/>
            <p:nvPr/>
          </p:nvSpPr>
          <p:spPr>
            <a:xfrm>
              <a:off x="5334000" y="2743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9" name="Folded Corner 48"/>
            <p:cNvSpPr/>
            <p:nvPr/>
          </p:nvSpPr>
          <p:spPr>
            <a:xfrm>
              <a:off x="5486400" y="2895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324600" y="1905000"/>
            <a:ext cx="1600200" cy="2154382"/>
            <a:chOff x="6324600" y="1905000"/>
            <a:chExt cx="1600200" cy="2154382"/>
          </a:xfrm>
        </p:grpSpPr>
        <p:sp>
          <p:nvSpPr>
            <p:cNvPr id="50" name="Folded Corner 49"/>
            <p:cNvSpPr/>
            <p:nvPr/>
          </p:nvSpPr>
          <p:spPr>
            <a:xfrm>
              <a:off x="6785264" y="1905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1" name="Folded Corner 50"/>
            <p:cNvSpPr/>
            <p:nvPr/>
          </p:nvSpPr>
          <p:spPr>
            <a:xfrm>
              <a:off x="6937664" y="2057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2" name="Folded Corner 51"/>
            <p:cNvSpPr/>
            <p:nvPr/>
          </p:nvSpPr>
          <p:spPr>
            <a:xfrm>
              <a:off x="7090064" y="2209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3" name="Folded Corner 52"/>
            <p:cNvSpPr/>
            <p:nvPr/>
          </p:nvSpPr>
          <p:spPr>
            <a:xfrm>
              <a:off x="7242464" y="2362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4" name="Folded Corner 53"/>
            <p:cNvSpPr/>
            <p:nvPr/>
          </p:nvSpPr>
          <p:spPr>
            <a:xfrm>
              <a:off x="7394864" y="2514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5" name="Folded Corner 54"/>
            <p:cNvSpPr/>
            <p:nvPr/>
          </p:nvSpPr>
          <p:spPr>
            <a:xfrm>
              <a:off x="6477000" y="21543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6" name="Folded Corner 55"/>
            <p:cNvSpPr/>
            <p:nvPr/>
          </p:nvSpPr>
          <p:spPr>
            <a:xfrm>
              <a:off x="6629400" y="23067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7" name="Folded Corner 56"/>
            <p:cNvSpPr/>
            <p:nvPr/>
          </p:nvSpPr>
          <p:spPr>
            <a:xfrm>
              <a:off x="6781800" y="24591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8" name="Folded Corner 57"/>
            <p:cNvSpPr/>
            <p:nvPr/>
          </p:nvSpPr>
          <p:spPr>
            <a:xfrm>
              <a:off x="6934200" y="26115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9" name="Folded Corner 58"/>
            <p:cNvSpPr/>
            <p:nvPr/>
          </p:nvSpPr>
          <p:spPr>
            <a:xfrm>
              <a:off x="7086600" y="27639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0" name="Folded Corner 59"/>
            <p:cNvSpPr/>
            <p:nvPr/>
          </p:nvSpPr>
          <p:spPr>
            <a:xfrm>
              <a:off x="6553200" y="26115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1" name="Folded Corner 60"/>
            <p:cNvSpPr/>
            <p:nvPr/>
          </p:nvSpPr>
          <p:spPr>
            <a:xfrm>
              <a:off x="6705600" y="27639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2" name="Folded Corner 61"/>
            <p:cNvSpPr/>
            <p:nvPr/>
          </p:nvSpPr>
          <p:spPr>
            <a:xfrm>
              <a:off x="6858000" y="29163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3" name="Folded Corner 62"/>
            <p:cNvSpPr/>
            <p:nvPr/>
          </p:nvSpPr>
          <p:spPr>
            <a:xfrm>
              <a:off x="7010400" y="30687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4" name="Folded Corner 63"/>
            <p:cNvSpPr/>
            <p:nvPr/>
          </p:nvSpPr>
          <p:spPr>
            <a:xfrm>
              <a:off x="7162800" y="32211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5" name="Folded Corner 64"/>
            <p:cNvSpPr/>
            <p:nvPr/>
          </p:nvSpPr>
          <p:spPr>
            <a:xfrm>
              <a:off x="6324600" y="29925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6" name="Folded Corner 65"/>
            <p:cNvSpPr/>
            <p:nvPr/>
          </p:nvSpPr>
          <p:spPr>
            <a:xfrm>
              <a:off x="6477000" y="31449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7" name="Folded Corner 66"/>
            <p:cNvSpPr/>
            <p:nvPr/>
          </p:nvSpPr>
          <p:spPr>
            <a:xfrm>
              <a:off x="6629400" y="32973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8" name="Folded Corner 67"/>
            <p:cNvSpPr/>
            <p:nvPr/>
          </p:nvSpPr>
          <p:spPr>
            <a:xfrm>
              <a:off x="6781800" y="34497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9" name="Folded Corner 68"/>
            <p:cNvSpPr/>
            <p:nvPr/>
          </p:nvSpPr>
          <p:spPr>
            <a:xfrm>
              <a:off x="6934200" y="36021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70" name="Folded Corner 69"/>
            <p:cNvSpPr/>
            <p:nvPr/>
          </p:nvSpPr>
          <p:spPr>
            <a:xfrm>
              <a:off x="7467600" y="29925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71" name="Folded Corner 70"/>
            <p:cNvSpPr/>
            <p:nvPr/>
          </p:nvSpPr>
          <p:spPr>
            <a:xfrm>
              <a:off x="7620000" y="31449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458200" y="1981200"/>
            <a:ext cx="1143000" cy="2209800"/>
            <a:chOff x="8458200" y="1981200"/>
            <a:chExt cx="1143000" cy="2209800"/>
          </a:xfrm>
        </p:grpSpPr>
        <p:sp>
          <p:nvSpPr>
            <p:cNvPr id="72" name="Folded Corner 71"/>
            <p:cNvSpPr/>
            <p:nvPr/>
          </p:nvSpPr>
          <p:spPr>
            <a:xfrm>
              <a:off x="8458200" y="2286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3" name="Folded Corner 72"/>
            <p:cNvSpPr/>
            <p:nvPr/>
          </p:nvSpPr>
          <p:spPr>
            <a:xfrm>
              <a:off x="8610600" y="2438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4" name="Folded Corner 73"/>
            <p:cNvSpPr/>
            <p:nvPr/>
          </p:nvSpPr>
          <p:spPr>
            <a:xfrm>
              <a:off x="8763000" y="2590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9" name="Folded Corner 78"/>
            <p:cNvSpPr/>
            <p:nvPr/>
          </p:nvSpPr>
          <p:spPr>
            <a:xfrm>
              <a:off x="8534400" y="2743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0" name="Folded Corner 79"/>
            <p:cNvSpPr/>
            <p:nvPr/>
          </p:nvSpPr>
          <p:spPr>
            <a:xfrm>
              <a:off x="8686800" y="2895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Folded Corner 80"/>
            <p:cNvSpPr/>
            <p:nvPr/>
          </p:nvSpPr>
          <p:spPr>
            <a:xfrm>
              <a:off x="8839200" y="3048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2" name="Folded Corner 81"/>
            <p:cNvSpPr/>
            <p:nvPr/>
          </p:nvSpPr>
          <p:spPr>
            <a:xfrm>
              <a:off x="8991600" y="3200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3" name="Folded Corner 82"/>
            <p:cNvSpPr/>
            <p:nvPr/>
          </p:nvSpPr>
          <p:spPr>
            <a:xfrm>
              <a:off x="8839200" y="1981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4" name="Folded Corner 83"/>
            <p:cNvSpPr/>
            <p:nvPr/>
          </p:nvSpPr>
          <p:spPr>
            <a:xfrm>
              <a:off x="8991600" y="2133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5" name="Folded Corner 84"/>
            <p:cNvSpPr/>
            <p:nvPr/>
          </p:nvSpPr>
          <p:spPr>
            <a:xfrm>
              <a:off x="9144000" y="2286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6" name="Folded Corner 85"/>
            <p:cNvSpPr/>
            <p:nvPr/>
          </p:nvSpPr>
          <p:spPr>
            <a:xfrm>
              <a:off x="9296400" y="2438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7" name="Folded Corner 86"/>
            <p:cNvSpPr/>
            <p:nvPr/>
          </p:nvSpPr>
          <p:spPr>
            <a:xfrm>
              <a:off x="8610600" y="3429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8" name="Folded Corner 87"/>
            <p:cNvSpPr/>
            <p:nvPr/>
          </p:nvSpPr>
          <p:spPr>
            <a:xfrm>
              <a:off x="8763000" y="3581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9" name="Folded Corner 88"/>
            <p:cNvSpPr/>
            <p:nvPr/>
          </p:nvSpPr>
          <p:spPr>
            <a:xfrm>
              <a:off x="8915400" y="3733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91" name="Folded Corner 90"/>
            <p:cNvSpPr/>
            <p:nvPr/>
          </p:nvSpPr>
          <p:spPr>
            <a:xfrm>
              <a:off x="9067800" y="2819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92" name="Folded Corner 91"/>
            <p:cNvSpPr/>
            <p:nvPr/>
          </p:nvSpPr>
          <p:spPr>
            <a:xfrm>
              <a:off x="9220200" y="2971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87356" y="1443335"/>
            <a:ext cx="408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RCV1 document collection:</a:t>
            </a:r>
            <a:endParaRPr lang="en-US" sz="2400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487356" y="4800600"/>
            <a:ext cx="2042322" cy="1828800"/>
            <a:chOff x="487356" y="4800600"/>
            <a:chExt cx="2042322" cy="1828800"/>
          </a:xfrm>
        </p:grpSpPr>
        <p:sp>
          <p:nvSpPr>
            <p:cNvPr id="101" name="Rectangle 100"/>
            <p:cNvSpPr/>
            <p:nvPr/>
          </p:nvSpPr>
          <p:spPr>
            <a:xfrm>
              <a:off x="487356" y="4800600"/>
              <a:ext cx="2042322" cy="1828800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Pair Dataset 1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8200" y="5181600"/>
              <a:ext cx="762000" cy="914400"/>
              <a:chOff x="685800" y="2209800"/>
              <a:chExt cx="762000" cy="914400"/>
            </a:xfrm>
          </p:grpSpPr>
          <p:sp>
            <p:nvSpPr>
              <p:cNvPr id="103" name="Folded Corner 102"/>
              <p:cNvSpPr/>
              <p:nvPr/>
            </p:nvSpPr>
            <p:spPr>
              <a:xfrm>
                <a:off x="685800" y="22098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04" name="Folded Corner 103"/>
              <p:cNvSpPr/>
              <p:nvPr/>
            </p:nvSpPr>
            <p:spPr>
              <a:xfrm>
                <a:off x="838200" y="23622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05" name="Folded Corner 104"/>
              <p:cNvSpPr/>
              <p:nvPr/>
            </p:nvSpPr>
            <p:spPr>
              <a:xfrm>
                <a:off x="990600" y="25146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06" name="Folded Corner 105"/>
              <p:cNvSpPr/>
              <p:nvPr/>
            </p:nvSpPr>
            <p:spPr>
              <a:xfrm>
                <a:off x="1143000" y="26670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676400" y="5181600"/>
              <a:ext cx="609600" cy="1066800"/>
              <a:chOff x="5334000" y="2286000"/>
              <a:chExt cx="609600" cy="1066800"/>
            </a:xfrm>
          </p:grpSpPr>
          <p:sp>
            <p:nvSpPr>
              <p:cNvPr id="108" name="Folded Corner 107"/>
              <p:cNvSpPr/>
              <p:nvPr/>
            </p:nvSpPr>
            <p:spPr>
              <a:xfrm>
                <a:off x="5334000" y="22860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09" name="Folded Corner 108"/>
              <p:cNvSpPr/>
              <p:nvPr/>
            </p:nvSpPr>
            <p:spPr>
              <a:xfrm>
                <a:off x="5486400" y="24384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10" name="Folded Corner 109"/>
              <p:cNvSpPr/>
              <p:nvPr/>
            </p:nvSpPr>
            <p:spPr>
              <a:xfrm>
                <a:off x="5638800" y="25908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11" name="Folded Corner 110"/>
              <p:cNvSpPr/>
              <p:nvPr/>
            </p:nvSpPr>
            <p:spPr>
              <a:xfrm>
                <a:off x="5334000" y="27432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12" name="Folded Corner 111"/>
              <p:cNvSpPr/>
              <p:nvPr/>
            </p:nvSpPr>
            <p:spPr>
              <a:xfrm>
                <a:off x="5486400" y="28956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2986878" y="4800600"/>
            <a:ext cx="3185322" cy="1828800"/>
            <a:chOff x="2986878" y="4800600"/>
            <a:chExt cx="3185322" cy="1828800"/>
          </a:xfrm>
        </p:grpSpPr>
        <p:sp>
          <p:nvSpPr>
            <p:cNvPr id="115" name="Rectangle 114"/>
            <p:cNvSpPr/>
            <p:nvPr/>
          </p:nvSpPr>
          <p:spPr>
            <a:xfrm>
              <a:off x="2986878" y="4800600"/>
              <a:ext cx="3185322" cy="1828800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Pair Dataset 2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3131127" y="4876800"/>
              <a:ext cx="1517073" cy="1409700"/>
              <a:chOff x="3207327" y="2476500"/>
              <a:chExt cx="1517073" cy="1409700"/>
            </a:xfrm>
          </p:grpSpPr>
          <p:sp>
            <p:nvSpPr>
              <p:cNvPr id="120" name="Folded Corner 119"/>
              <p:cNvSpPr/>
              <p:nvPr/>
            </p:nvSpPr>
            <p:spPr>
              <a:xfrm>
                <a:off x="4114800" y="24765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1" name="Folded Corner 120"/>
              <p:cNvSpPr/>
              <p:nvPr/>
            </p:nvSpPr>
            <p:spPr>
              <a:xfrm>
                <a:off x="4267200" y="26289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3" name="Folded Corner 122"/>
              <p:cNvSpPr/>
              <p:nvPr/>
            </p:nvSpPr>
            <p:spPr>
              <a:xfrm>
                <a:off x="3349336" y="30861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4" name="Folded Corner 123"/>
              <p:cNvSpPr/>
              <p:nvPr/>
            </p:nvSpPr>
            <p:spPr>
              <a:xfrm>
                <a:off x="3733800" y="25146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5" name="Folded Corner 124"/>
              <p:cNvSpPr/>
              <p:nvPr/>
            </p:nvSpPr>
            <p:spPr>
              <a:xfrm>
                <a:off x="3886200" y="26670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6" name="Folded Corner 125"/>
              <p:cNvSpPr/>
              <p:nvPr/>
            </p:nvSpPr>
            <p:spPr>
              <a:xfrm>
                <a:off x="4038600" y="28194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7" name="Folded Corner 126"/>
              <p:cNvSpPr/>
              <p:nvPr/>
            </p:nvSpPr>
            <p:spPr>
              <a:xfrm>
                <a:off x="3207327" y="2694709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8" name="Folded Corner 127"/>
              <p:cNvSpPr/>
              <p:nvPr/>
            </p:nvSpPr>
            <p:spPr>
              <a:xfrm>
                <a:off x="3505200" y="27432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9" name="Folded Corner 128"/>
              <p:cNvSpPr/>
              <p:nvPr/>
            </p:nvSpPr>
            <p:spPr>
              <a:xfrm>
                <a:off x="3657600" y="28956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30" name="Folded Corner 129"/>
              <p:cNvSpPr/>
              <p:nvPr/>
            </p:nvSpPr>
            <p:spPr>
              <a:xfrm>
                <a:off x="3810000" y="30480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31" name="Folded Corner 130"/>
              <p:cNvSpPr/>
              <p:nvPr/>
            </p:nvSpPr>
            <p:spPr>
              <a:xfrm>
                <a:off x="3962400" y="32004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32" name="Folded Corner 131"/>
              <p:cNvSpPr/>
              <p:nvPr/>
            </p:nvSpPr>
            <p:spPr>
              <a:xfrm>
                <a:off x="3581400" y="31242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33" name="Folded Corner 132"/>
              <p:cNvSpPr/>
              <p:nvPr/>
            </p:nvSpPr>
            <p:spPr>
              <a:xfrm>
                <a:off x="3733800" y="32766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34" name="Folded Corner 133"/>
              <p:cNvSpPr/>
              <p:nvPr/>
            </p:nvSpPr>
            <p:spPr>
              <a:xfrm>
                <a:off x="3886200" y="34290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35" name="Folded Corner 134"/>
              <p:cNvSpPr/>
              <p:nvPr/>
            </p:nvSpPr>
            <p:spPr>
              <a:xfrm>
                <a:off x="4267200" y="32211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36" name="Folded Corner 135"/>
              <p:cNvSpPr/>
              <p:nvPr/>
            </p:nvSpPr>
            <p:spPr>
              <a:xfrm>
                <a:off x="4419600" y="33735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4419600" y="4897582"/>
              <a:ext cx="1600200" cy="1447800"/>
              <a:chOff x="6324600" y="2611582"/>
              <a:chExt cx="1600200" cy="1447800"/>
            </a:xfrm>
          </p:grpSpPr>
          <p:sp>
            <p:nvSpPr>
              <p:cNvPr id="142" name="Folded Corner 141"/>
              <p:cNvSpPr/>
              <p:nvPr/>
            </p:nvSpPr>
            <p:spPr>
              <a:xfrm>
                <a:off x="7620000" y="26289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45" name="Folded Corner 144"/>
              <p:cNvSpPr/>
              <p:nvPr/>
            </p:nvSpPr>
            <p:spPr>
              <a:xfrm>
                <a:off x="7162800" y="2854036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46" name="Folded Corner 145"/>
              <p:cNvSpPr/>
              <p:nvPr/>
            </p:nvSpPr>
            <p:spPr>
              <a:xfrm>
                <a:off x="6934200" y="26115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47" name="Folded Corner 146"/>
              <p:cNvSpPr/>
              <p:nvPr/>
            </p:nvSpPr>
            <p:spPr>
              <a:xfrm>
                <a:off x="7086600" y="27639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48" name="Folded Corner 147"/>
              <p:cNvSpPr/>
              <p:nvPr/>
            </p:nvSpPr>
            <p:spPr>
              <a:xfrm>
                <a:off x="6553200" y="26115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49" name="Folded Corner 148"/>
              <p:cNvSpPr/>
              <p:nvPr/>
            </p:nvSpPr>
            <p:spPr>
              <a:xfrm>
                <a:off x="6705600" y="27639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50" name="Folded Corner 149"/>
              <p:cNvSpPr/>
              <p:nvPr/>
            </p:nvSpPr>
            <p:spPr>
              <a:xfrm>
                <a:off x="6858000" y="29163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51" name="Folded Corner 150"/>
              <p:cNvSpPr/>
              <p:nvPr/>
            </p:nvSpPr>
            <p:spPr>
              <a:xfrm>
                <a:off x="7010400" y="30687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52" name="Folded Corner 151"/>
              <p:cNvSpPr/>
              <p:nvPr/>
            </p:nvSpPr>
            <p:spPr>
              <a:xfrm>
                <a:off x="7162800" y="32211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53" name="Folded Corner 152"/>
              <p:cNvSpPr/>
              <p:nvPr/>
            </p:nvSpPr>
            <p:spPr>
              <a:xfrm>
                <a:off x="6324600" y="29925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54" name="Folded Corner 153"/>
              <p:cNvSpPr/>
              <p:nvPr/>
            </p:nvSpPr>
            <p:spPr>
              <a:xfrm>
                <a:off x="6477000" y="31449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55" name="Folded Corner 154"/>
              <p:cNvSpPr/>
              <p:nvPr/>
            </p:nvSpPr>
            <p:spPr>
              <a:xfrm>
                <a:off x="6629400" y="32973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56" name="Folded Corner 155"/>
              <p:cNvSpPr/>
              <p:nvPr/>
            </p:nvSpPr>
            <p:spPr>
              <a:xfrm>
                <a:off x="6781800" y="34497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57" name="Folded Corner 156"/>
              <p:cNvSpPr/>
              <p:nvPr/>
            </p:nvSpPr>
            <p:spPr>
              <a:xfrm>
                <a:off x="6934200" y="36021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58" name="Folded Corner 157"/>
              <p:cNvSpPr/>
              <p:nvPr/>
            </p:nvSpPr>
            <p:spPr>
              <a:xfrm>
                <a:off x="7467600" y="29925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59" name="Folded Corner 158"/>
              <p:cNvSpPr/>
              <p:nvPr/>
            </p:nvSpPr>
            <p:spPr>
              <a:xfrm>
                <a:off x="7620000" y="31449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14" name="Group 213"/>
          <p:cNvGrpSpPr/>
          <p:nvPr/>
        </p:nvGrpSpPr>
        <p:grpSpPr>
          <a:xfrm>
            <a:off x="6644478" y="4800600"/>
            <a:ext cx="3185322" cy="1828800"/>
            <a:chOff x="6644478" y="4800600"/>
            <a:chExt cx="3185322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6644478" y="4800600"/>
              <a:ext cx="3185322" cy="1828800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Pair Dataset 3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8077200" y="4897582"/>
              <a:ext cx="1600200" cy="1447800"/>
              <a:chOff x="6324600" y="2611582"/>
              <a:chExt cx="1600200" cy="1447800"/>
            </a:xfrm>
          </p:grpSpPr>
          <p:sp>
            <p:nvSpPr>
              <p:cNvPr id="179" name="Folded Corner 178"/>
              <p:cNvSpPr/>
              <p:nvPr/>
            </p:nvSpPr>
            <p:spPr>
              <a:xfrm>
                <a:off x="7620000" y="26289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80" name="Folded Corner 179"/>
              <p:cNvSpPr/>
              <p:nvPr/>
            </p:nvSpPr>
            <p:spPr>
              <a:xfrm>
                <a:off x="7162800" y="2854036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81" name="Folded Corner 180"/>
              <p:cNvSpPr/>
              <p:nvPr/>
            </p:nvSpPr>
            <p:spPr>
              <a:xfrm>
                <a:off x="6934200" y="26115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82" name="Folded Corner 181"/>
              <p:cNvSpPr/>
              <p:nvPr/>
            </p:nvSpPr>
            <p:spPr>
              <a:xfrm>
                <a:off x="7086600" y="27639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83" name="Folded Corner 182"/>
              <p:cNvSpPr/>
              <p:nvPr/>
            </p:nvSpPr>
            <p:spPr>
              <a:xfrm>
                <a:off x="6553200" y="26115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84" name="Folded Corner 183"/>
              <p:cNvSpPr/>
              <p:nvPr/>
            </p:nvSpPr>
            <p:spPr>
              <a:xfrm>
                <a:off x="6705600" y="27639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85" name="Folded Corner 184"/>
              <p:cNvSpPr/>
              <p:nvPr/>
            </p:nvSpPr>
            <p:spPr>
              <a:xfrm>
                <a:off x="6858000" y="29163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86" name="Folded Corner 185"/>
              <p:cNvSpPr/>
              <p:nvPr/>
            </p:nvSpPr>
            <p:spPr>
              <a:xfrm>
                <a:off x="7010400" y="30687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87" name="Folded Corner 186"/>
              <p:cNvSpPr/>
              <p:nvPr/>
            </p:nvSpPr>
            <p:spPr>
              <a:xfrm>
                <a:off x="7162800" y="32211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88" name="Folded Corner 187"/>
              <p:cNvSpPr/>
              <p:nvPr/>
            </p:nvSpPr>
            <p:spPr>
              <a:xfrm>
                <a:off x="6324600" y="29925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89" name="Folded Corner 188"/>
              <p:cNvSpPr/>
              <p:nvPr/>
            </p:nvSpPr>
            <p:spPr>
              <a:xfrm>
                <a:off x="6477000" y="31449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90" name="Folded Corner 189"/>
              <p:cNvSpPr/>
              <p:nvPr/>
            </p:nvSpPr>
            <p:spPr>
              <a:xfrm>
                <a:off x="6629400" y="32973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91" name="Folded Corner 190"/>
              <p:cNvSpPr/>
              <p:nvPr/>
            </p:nvSpPr>
            <p:spPr>
              <a:xfrm>
                <a:off x="6781800" y="34497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92" name="Folded Corner 191"/>
              <p:cNvSpPr/>
              <p:nvPr/>
            </p:nvSpPr>
            <p:spPr>
              <a:xfrm>
                <a:off x="6934200" y="36021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93" name="Folded Corner 192"/>
              <p:cNvSpPr/>
              <p:nvPr/>
            </p:nvSpPr>
            <p:spPr>
              <a:xfrm>
                <a:off x="7467600" y="29925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94" name="Folded Corner 193"/>
              <p:cNvSpPr/>
              <p:nvPr/>
            </p:nvSpPr>
            <p:spPr>
              <a:xfrm>
                <a:off x="7620000" y="3144982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6858000" y="4866409"/>
              <a:ext cx="1219200" cy="1610591"/>
              <a:chOff x="8534400" y="2580409"/>
              <a:chExt cx="1219200" cy="1610591"/>
            </a:xfrm>
          </p:grpSpPr>
          <p:sp>
            <p:nvSpPr>
              <p:cNvPr id="196" name="Folded Corner 195"/>
              <p:cNvSpPr/>
              <p:nvPr/>
            </p:nvSpPr>
            <p:spPr>
              <a:xfrm>
                <a:off x="9144000" y="3536373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97" name="Folded Corner 196"/>
              <p:cNvSpPr/>
              <p:nvPr/>
            </p:nvSpPr>
            <p:spPr>
              <a:xfrm>
                <a:off x="9448800" y="34671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98" name="Folded Corner 197"/>
              <p:cNvSpPr/>
              <p:nvPr/>
            </p:nvSpPr>
            <p:spPr>
              <a:xfrm>
                <a:off x="8763000" y="25908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99" name="Folded Corner 198"/>
              <p:cNvSpPr/>
              <p:nvPr/>
            </p:nvSpPr>
            <p:spPr>
              <a:xfrm>
                <a:off x="8534400" y="27432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00" name="Folded Corner 199"/>
              <p:cNvSpPr/>
              <p:nvPr/>
            </p:nvSpPr>
            <p:spPr>
              <a:xfrm>
                <a:off x="8686800" y="28956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01" name="Folded Corner 200"/>
              <p:cNvSpPr/>
              <p:nvPr/>
            </p:nvSpPr>
            <p:spPr>
              <a:xfrm>
                <a:off x="8839200" y="30480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02" name="Folded Corner 201"/>
              <p:cNvSpPr/>
              <p:nvPr/>
            </p:nvSpPr>
            <p:spPr>
              <a:xfrm>
                <a:off x="8991600" y="32004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03" name="Folded Corner 202"/>
              <p:cNvSpPr/>
              <p:nvPr/>
            </p:nvSpPr>
            <p:spPr>
              <a:xfrm>
                <a:off x="9296400" y="33909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04" name="Folded Corner 203"/>
              <p:cNvSpPr/>
              <p:nvPr/>
            </p:nvSpPr>
            <p:spPr>
              <a:xfrm>
                <a:off x="9126682" y="2580409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05" name="Folded Corner 204"/>
              <p:cNvSpPr/>
              <p:nvPr/>
            </p:nvSpPr>
            <p:spPr>
              <a:xfrm>
                <a:off x="9448800" y="2670464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06" name="Folded Corner 205"/>
              <p:cNvSpPr/>
              <p:nvPr/>
            </p:nvSpPr>
            <p:spPr>
              <a:xfrm>
                <a:off x="9448800" y="2909455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07" name="Folded Corner 206"/>
              <p:cNvSpPr/>
              <p:nvPr/>
            </p:nvSpPr>
            <p:spPr>
              <a:xfrm>
                <a:off x="8610600" y="34290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08" name="Folded Corner 207"/>
              <p:cNvSpPr/>
              <p:nvPr/>
            </p:nvSpPr>
            <p:spPr>
              <a:xfrm>
                <a:off x="8763000" y="35814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09" name="Folded Corner 208"/>
              <p:cNvSpPr/>
              <p:nvPr/>
            </p:nvSpPr>
            <p:spPr>
              <a:xfrm>
                <a:off x="8915400" y="37338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10" name="Folded Corner 209"/>
              <p:cNvSpPr/>
              <p:nvPr/>
            </p:nvSpPr>
            <p:spPr>
              <a:xfrm>
                <a:off x="9067800" y="28194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211" name="Folded Corner 210"/>
              <p:cNvSpPr/>
              <p:nvPr/>
            </p:nvSpPr>
            <p:spPr>
              <a:xfrm>
                <a:off x="9220200" y="2971800"/>
                <a:ext cx="304800" cy="457200"/>
              </a:xfrm>
              <a:prstGeom prst="foldedCorner">
                <a:avLst>
                  <a:gd name="adj" fmla="val 4734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</p:grpSp>
      </p:grpSp>
      <p:sp>
        <p:nvSpPr>
          <p:cNvPr id="215" name="Rounded Rectangular Callout 214"/>
          <p:cNvSpPr/>
          <p:nvPr/>
        </p:nvSpPr>
        <p:spPr>
          <a:xfrm>
            <a:off x="304800" y="3810000"/>
            <a:ext cx="1905000" cy="665018"/>
          </a:xfrm>
          <a:prstGeom prst="wedgeRoundRectCallout">
            <a:avLst>
              <a:gd name="adj1" fmla="val 21854"/>
              <a:gd name="adj2" fmla="val 10447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Pair of classes of comparable sizes</a:t>
            </a:r>
            <a:endParaRPr lang="en-US" dirty="0"/>
          </a:p>
        </p:txBody>
      </p:sp>
      <p:sp>
        <p:nvSpPr>
          <p:cNvPr id="233" name="Rounded Rectangular Callout 232"/>
          <p:cNvSpPr/>
          <p:nvPr/>
        </p:nvSpPr>
        <p:spPr>
          <a:xfrm>
            <a:off x="6629400" y="4059382"/>
            <a:ext cx="1981200" cy="568036"/>
          </a:xfrm>
          <a:prstGeom prst="wedgeRoundRectCallout">
            <a:avLst>
              <a:gd name="adj1" fmla="val 22037"/>
              <a:gd name="adj2" fmla="val 9391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 datasets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15" grpId="0" animBg="1"/>
      <p:bldP spid="2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IM-PIC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An accuracy result: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6075" t="37846" r="37761" b="27422"/>
          <a:stretch>
            <a:fillRect/>
          </a:stretch>
        </p:blipFill>
        <p:spPr bwMode="auto">
          <a:xfrm>
            <a:off x="1828800" y="2117725"/>
            <a:ext cx="4931181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171450" y="2190750"/>
            <a:ext cx="2286000" cy="933450"/>
          </a:xfrm>
          <a:prstGeom prst="wedgeRoundRectCallout">
            <a:avLst>
              <a:gd name="adj1" fmla="val 91333"/>
              <a:gd name="adj2" fmla="val 5545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Upper triangle:  PIC wins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05600" y="5105400"/>
            <a:ext cx="2286000" cy="1143000"/>
          </a:xfrm>
          <a:prstGeom prst="wedgeRoundRectCallout">
            <a:avLst>
              <a:gd name="adj1" fmla="val -86166"/>
              <a:gd name="adj2" fmla="val -4238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Lower triangle:  spectral clustering wins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4876800"/>
            <a:ext cx="1752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Each point is accuracy for a 2-cluster text dataset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324600" y="838200"/>
            <a:ext cx="2590800" cy="1447800"/>
          </a:xfrm>
          <a:prstGeom prst="wedgeRoundRectCallout">
            <a:avLst>
              <a:gd name="adj1" fmla="val -48179"/>
              <a:gd name="adj2" fmla="val 777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Diagonal: tied (most datasets)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53200" y="2895600"/>
            <a:ext cx="2209800" cy="1752600"/>
          </a:xfrm>
          <a:prstGeom prst="wedgeRoundRectCallout">
            <a:avLst>
              <a:gd name="adj1" fmla="val 20278"/>
              <a:gd name="adj2" fmla="val -9634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statistically significant difference – same accuracy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IM-PIC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A scalability result:</a:t>
            </a:r>
            <a:endParaRPr lang="en-US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48839"/>
            <a:ext cx="6400801" cy="448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381000" y="533400"/>
            <a:ext cx="1524000" cy="990600"/>
          </a:xfrm>
          <a:prstGeom prst="wedgeRoundRectCallout">
            <a:avLst>
              <a:gd name="adj1" fmla="val 39028"/>
              <a:gd name="adj2" fmla="val 148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y: algorithm runtime (log scale)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467600" y="5257800"/>
            <a:ext cx="1524000" cy="838200"/>
          </a:xfrm>
          <a:prstGeom prst="wedgeRoundRectCallout">
            <a:avLst>
              <a:gd name="adj1" fmla="val -46389"/>
              <a:gd name="adj2" fmla="val 74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x: data size (log scale)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629400" y="4019550"/>
            <a:ext cx="1295400" cy="914400"/>
          </a:xfrm>
          <a:prstGeom prst="wedgeRoundRectCallout">
            <a:avLst>
              <a:gd name="adj1" fmla="val -151821"/>
              <a:gd name="adj2" fmla="val 513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Linear curve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2667000"/>
            <a:ext cx="1600200" cy="914400"/>
          </a:xfrm>
          <a:prstGeom prst="wedgeRoundRectCallout">
            <a:avLst>
              <a:gd name="adj1" fmla="val -78781"/>
              <a:gd name="adj2" fmla="val 9718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Quadratic curve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114800" y="1524000"/>
            <a:ext cx="2590800" cy="914400"/>
          </a:xfrm>
          <a:prstGeom prst="wedgeRoundRectCallout">
            <a:avLst>
              <a:gd name="adj1" fmla="val -27586"/>
              <a:gd name="adj2" fmla="val 18125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Spectral clustering (red &amp; blue)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953000" y="5715000"/>
            <a:ext cx="2057400" cy="990600"/>
          </a:xfrm>
          <a:prstGeom prst="wedgeRoundRectCallout">
            <a:avLst>
              <a:gd name="adj1" fmla="val -89996"/>
              <a:gd name="adj2" fmla="val -5425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Our method (green)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Path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icml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asonam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ch6.1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ecai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accent1"/>
                </a:solidFill>
              </a:rPr>
              <a:t>mlg</a:t>
            </a:r>
            <a:r>
              <a:rPr lang="en-US" sz="900" dirty="0" smtClean="0">
                <a:solidFill>
                  <a:schemeClr val="accent1"/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ch7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8704437">
            <a:off x="5894565" y="3019164"/>
            <a:ext cx="457200" cy="744719"/>
          </a:xfrm>
          <a:prstGeom prst="downArrow">
            <a:avLst>
              <a:gd name="adj1" fmla="val 50000"/>
              <a:gd name="adj2" fmla="val 96242"/>
            </a:avLst>
          </a:prstGeom>
          <a:solidFill>
            <a:srgbClr val="FFFF0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IM to Graph SSL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038600" cy="121919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Harmonic functions </a:t>
            </a:r>
            <a:r>
              <a:rPr lang="en-US" dirty="0" smtClean="0"/>
              <a:t>method (HF) (it. </a:t>
            </a:r>
            <a:r>
              <a:rPr lang="en-US" dirty="0" err="1" smtClean="0"/>
              <a:t>impl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971800"/>
            <a:ext cx="4255877" cy="1676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971802"/>
            <a:ext cx="4191000" cy="1682038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724400" y="1600200"/>
            <a:ext cx="39624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MultiRankWalk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(MRW)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90800" y="4800600"/>
            <a:ext cx="4038600" cy="1676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In both of these iterative implementations, the core computation are </a:t>
            </a:r>
            <a:r>
              <a:rPr lang="en-US" sz="2300" i="1" dirty="0" smtClean="0"/>
              <a:t>matrix-vector multiplications!</a:t>
            </a:r>
            <a:endParaRPr lang="en-US" sz="2300" i="1" dirty="0"/>
          </a:p>
        </p:txBody>
      </p:sp>
      <p:sp>
        <p:nvSpPr>
          <p:cNvPr id="4" name="Rectangle 3"/>
          <p:cNvSpPr/>
          <p:nvPr/>
        </p:nvSpPr>
        <p:spPr>
          <a:xfrm>
            <a:off x="1828800" y="3733800"/>
            <a:ext cx="990600" cy="2286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3600" y="4011386"/>
            <a:ext cx="1371600" cy="2286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6" grpId="0" animBg="1"/>
      <p:bldP spid="4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IM-MRW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Task:</a:t>
            </a:r>
          </a:p>
          <a:p>
            <a:pPr lvl="1"/>
            <a:r>
              <a:rPr lang="en-US" dirty="0" smtClean="0"/>
              <a:t>document categorization</a:t>
            </a:r>
          </a:p>
          <a:p>
            <a:pPr lvl="1"/>
            <a:r>
              <a:rPr lang="en-US" dirty="0" smtClean="0"/>
              <a:t>noun-phrase categorization</a:t>
            </a:r>
          </a:p>
          <a:p>
            <a:r>
              <a:rPr lang="en-US" dirty="0" smtClean="0"/>
              <a:t>Methods compared:</a:t>
            </a:r>
          </a:p>
          <a:p>
            <a:pPr lvl="1"/>
            <a:r>
              <a:rPr lang="en-US" dirty="0" smtClean="0"/>
              <a:t>Harmonic functions (HF)</a:t>
            </a:r>
          </a:p>
          <a:p>
            <a:pPr lvl="1"/>
            <a:r>
              <a:rPr lang="en-US" dirty="0" err="1" smtClean="0"/>
              <a:t>MultiRankWalk</a:t>
            </a:r>
            <a:r>
              <a:rPr lang="en-US" dirty="0" smtClean="0"/>
              <a:t> (MRW)</a:t>
            </a:r>
          </a:p>
          <a:p>
            <a:r>
              <a:rPr lang="en-US" dirty="0" smtClean="0"/>
              <a:t>Similarity function (using implicit manifolds):</a:t>
            </a:r>
          </a:p>
          <a:p>
            <a:pPr lvl="1"/>
            <a:r>
              <a:rPr lang="en-US" dirty="0" smtClean="0"/>
              <a:t>inner product</a:t>
            </a:r>
          </a:p>
          <a:p>
            <a:pPr lvl="1"/>
            <a:r>
              <a:rPr lang="en-US" dirty="0" smtClean="0"/>
              <a:t>cosine similarity</a:t>
            </a:r>
          </a:p>
          <a:p>
            <a:pPr lvl="1"/>
            <a:r>
              <a:rPr lang="en-US" dirty="0" smtClean="0"/>
              <a:t>bipartite graph walk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4876800" y="4876800"/>
            <a:ext cx="3276600" cy="1600200"/>
          </a:xfrm>
          <a:prstGeom prst="wedgeRoundRectCallout">
            <a:avLst>
              <a:gd name="adj1" fmla="val -73024"/>
              <a:gd name="adj2" fmla="val -1055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HF + bipartite graph walk IM is equivalent to a version of co-EM, used in prior work also to categorize NPs!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8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/>
          </a:bodyPr>
          <a:lstStyle/>
          <a:p>
            <a:r>
              <a:rPr lang="en-US" dirty="0" smtClean="0"/>
              <a:t>Spectral clustering methods are nice, a natural choice for graph data</a:t>
            </a:r>
          </a:p>
          <a:p>
            <a:r>
              <a:rPr lang="en-US" dirty="0" smtClean="0"/>
              <a:t>But they are expensive (slow)</a:t>
            </a:r>
          </a:p>
          <a:p>
            <a:r>
              <a:rPr lang="en-US" i="1" dirty="0"/>
              <a:t>Power iteration clustering (PIC) can provide a similar solution at a very low cost (fast</a:t>
            </a:r>
            <a:r>
              <a:rPr lang="en-US" i="1" dirty="0" smtClean="0"/>
              <a:t>)!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IM-PIC Experiment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685800" y="2209800"/>
            <a:ext cx="762000" cy="914400"/>
            <a:chOff x="685800" y="2209800"/>
            <a:chExt cx="762000" cy="914400"/>
          </a:xfrm>
        </p:grpSpPr>
        <p:sp>
          <p:nvSpPr>
            <p:cNvPr id="6" name="Folded Corner 5"/>
            <p:cNvSpPr/>
            <p:nvPr/>
          </p:nvSpPr>
          <p:spPr>
            <a:xfrm>
              <a:off x="685800" y="2209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838200" y="2362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3" name="Folded Corner 12"/>
            <p:cNvSpPr/>
            <p:nvPr/>
          </p:nvSpPr>
          <p:spPr>
            <a:xfrm>
              <a:off x="990600" y="2514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4" name="Folded Corner 13"/>
            <p:cNvSpPr/>
            <p:nvPr/>
          </p:nvSpPr>
          <p:spPr>
            <a:xfrm>
              <a:off x="1143000" y="2667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81200" y="2209800"/>
            <a:ext cx="1143000" cy="1219200"/>
            <a:chOff x="1981200" y="2209800"/>
            <a:chExt cx="1143000" cy="1219200"/>
          </a:xfrm>
        </p:grpSpPr>
        <p:sp>
          <p:nvSpPr>
            <p:cNvPr id="15" name="Folded Corner 14"/>
            <p:cNvSpPr/>
            <p:nvPr/>
          </p:nvSpPr>
          <p:spPr>
            <a:xfrm>
              <a:off x="2057400" y="2209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Folded Corner 15"/>
            <p:cNvSpPr/>
            <p:nvPr/>
          </p:nvSpPr>
          <p:spPr>
            <a:xfrm>
              <a:off x="2209800" y="2362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7" name="Folded Corner 16"/>
            <p:cNvSpPr/>
            <p:nvPr/>
          </p:nvSpPr>
          <p:spPr>
            <a:xfrm>
              <a:off x="2362200" y="2514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8" name="Folded Corner 17"/>
            <p:cNvSpPr/>
            <p:nvPr/>
          </p:nvSpPr>
          <p:spPr>
            <a:xfrm>
              <a:off x="2514600" y="2667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Folded Corner 18"/>
            <p:cNvSpPr/>
            <p:nvPr/>
          </p:nvSpPr>
          <p:spPr>
            <a:xfrm>
              <a:off x="2667000" y="2819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Folded Corner 19"/>
            <p:cNvSpPr/>
            <p:nvPr/>
          </p:nvSpPr>
          <p:spPr>
            <a:xfrm>
              <a:off x="1981200" y="2514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1" name="Folded Corner 20"/>
            <p:cNvSpPr/>
            <p:nvPr/>
          </p:nvSpPr>
          <p:spPr>
            <a:xfrm>
              <a:off x="2133600" y="2667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2286000" y="2819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Folded Corner 22"/>
            <p:cNvSpPr/>
            <p:nvPr/>
          </p:nvSpPr>
          <p:spPr>
            <a:xfrm>
              <a:off x="2438400" y="2971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4" name="Folded Corner 23"/>
            <p:cNvSpPr/>
            <p:nvPr/>
          </p:nvSpPr>
          <p:spPr>
            <a:xfrm>
              <a:off x="2819400" y="2971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352800" y="2019300"/>
            <a:ext cx="1371600" cy="1866900"/>
            <a:chOff x="3352800" y="2019300"/>
            <a:chExt cx="1371600" cy="1866900"/>
          </a:xfrm>
        </p:grpSpPr>
        <p:sp>
          <p:nvSpPr>
            <p:cNvPr id="25" name="Folded Corner 24"/>
            <p:cNvSpPr/>
            <p:nvPr/>
          </p:nvSpPr>
          <p:spPr>
            <a:xfrm>
              <a:off x="3657600" y="20193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6" name="Folded Corner 25"/>
            <p:cNvSpPr/>
            <p:nvPr/>
          </p:nvSpPr>
          <p:spPr>
            <a:xfrm>
              <a:off x="3810000" y="21717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3962400" y="23241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8" name="Folded Corner 27"/>
            <p:cNvSpPr/>
            <p:nvPr/>
          </p:nvSpPr>
          <p:spPr>
            <a:xfrm>
              <a:off x="4114800" y="24765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9" name="Folded Corner 28"/>
            <p:cNvSpPr/>
            <p:nvPr/>
          </p:nvSpPr>
          <p:spPr>
            <a:xfrm>
              <a:off x="4267200" y="26289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0" name="Folded Corner 29"/>
            <p:cNvSpPr/>
            <p:nvPr/>
          </p:nvSpPr>
          <p:spPr>
            <a:xfrm>
              <a:off x="3429000" y="2209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1" name="Folded Corner 30"/>
            <p:cNvSpPr/>
            <p:nvPr/>
          </p:nvSpPr>
          <p:spPr>
            <a:xfrm>
              <a:off x="3581400" y="2362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2" name="Folded Corner 31"/>
            <p:cNvSpPr/>
            <p:nvPr/>
          </p:nvSpPr>
          <p:spPr>
            <a:xfrm>
              <a:off x="3733800" y="2514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3" name="Folded Corner 32"/>
            <p:cNvSpPr/>
            <p:nvPr/>
          </p:nvSpPr>
          <p:spPr>
            <a:xfrm>
              <a:off x="3886200" y="2667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4038600" y="2819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5" name="Folded Corner 34"/>
            <p:cNvSpPr/>
            <p:nvPr/>
          </p:nvSpPr>
          <p:spPr>
            <a:xfrm>
              <a:off x="3352800" y="2362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3505200" y="2743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3657600" y="2895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8" name="Folded Corner 37"/>
            <p:cNvSpPr/>
            <p:nvPr/>
          </p:nvSpPr>
          <p:spPr>
            <a:xfrm>
              <a:off x="3810000" y="3048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9" name="Folded Corner 38"/>
            <p:cNvSpPr/>
            <p:nvPr/>
          </p:nvSpPr>
          <p:spPr>
            <a:xfrm>
              <a:off x="3962400" y="3200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0" name="Folded Corner 39"/>
            <p:cNvSpPr/>
            <p:nvPr/>
          </p:nvSpPr>
          <p:spPr>
            <a:xfrm>
              <a:off x="3581400" y="3124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1" name="Folded Corner 40"/>
            <p:cNvSpPr/>
            <p:nvPr/>
          </p:nvSpPr>
          <p:spPr>
            <a:xfrm>
              <a:off x="3733800" y="3276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2" name="Folded Corner 41"/>
            <p:cNvSpPr/>
            <p:nvPr/>
          </p:nvSpPr>
          <p:spPr>
            <a:xfrm>
              <a:off x="3886200" y="3429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3" name="Folded Corner 42"/>
            <p:cNvSpPr/>
            <p:nvPr/>
          </p:nvSpPr>
          <p:spPr>
            <a:xfrm>
              <a:off x="4267200" y="32211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4" name="Folded Corner 43"/>
            <p:cNvSpPr/>
            <p:nvPr/>
          </p:nvSpPr>
          <p:spPr>
            <a:xfrm>
              <a:off x="4419600" y="33735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334000" y="2286000"/>
            <a:ext cx="609600" cy="1066800"/>
            <a:chOff x="5334000" y="2286000"/>
            <a:chExt cx="609600" cy="1066800"/>
          </a:xfrm>
        </p:grpSpPr>
        <p:sp>
          <p:nvSpPr>
            <p:cNvPr id="45" name="Folded Corner 44"/>
            <p:cNvSpPr/>
            <p:nvPr/>
          </p:nvSpPr>
          <p:spPr>
            <a:xfrm>
              <a:off x="5334000" y="2286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6" name="Folded Corner 45"/>
            <p:cNvSpPr/>
            <p:nvPr/>
          </p:nvSpPr>
          <p:spPr>
            <a:xfrm>
              <a:off x="5486400" y="2438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7" name="Folded Corner 46"/>
            <p:cNvSpPr/>
            <p:nvPr/>
          </p:nvSpPr>
          <p:spPr>
            <a:xfrm>
              <a:off x="5638800" y="2590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8" name="Folded Corner 47"/>
            <p:cNvSpPr/>
            <p:nvPr/>
          </p:nvSpPr>
          <p:spPr>
            <a:xfrm>
              <a:off x="5334000" y="2743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9" name="Folded Corner 48"/>
            <p:cNvSpPr/>
            <p:nvPr/>
          </p:nvSpPr>
          <p:spPr>
            <a:xfrm>
              <a:off x="5486400" y="2895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324600" y="1905000"/>
            <a:ext cx="1600200" cy="2154382"/>
            <a:chOff x="6324600" y="1905000"/>
            <a:chExt cx="1600200" cy="2154382"/>
          </a:xfrm>
        </p:grpSpPr>
        <p:sp>
          <p:nvSpPr>
            <p:cNvPr id="50" name="Folded Corner 49"/>
            <p:cNvSpPr/>
            <p:nvPr/>
          </p:nvSpPr>
          <p:spPr>
            <a:xfrm>
              <a:off x="6785264" y="1905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1" name="Folded Corner 50"/>
            <p:cNvSpPr/>
            <p:nvPr/>
          </p:nvSpPr>
          <p:spPr>
            <a:xfrm>
              <a:off x="6937664" y="2057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2" name="Folded Corner 51"/>
            <p:cNvSpPr/>
            <p:nvPr/>
          </p:nvSpPr>
          <p:spPr>
            <a:xfrm>
              <a:off x="7090064" y="2209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3" name="Folded Corner 52"/>
            <p:cNvSpPr/>
            <p:nvPr/>
          </p:nvSpPr>
          <p:spPr>
            <a:xfrm>
              <a:off x="7242464" y="2362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4" name="Folded Corner 53"/>
            <p:cNvSpPr/>
            <p:nvPr/>
          </p:nvSpPr>
          <p:spPr>
            <a:xfrm>
              <a:off x="7394864" y="2514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5" name="Folded Corner 54"/>
            <p:cNvSpPr/>
            <p:nvPr/>
          </p:nvSpPr>
          <p:spPr>
            <a:xfrm>
              <a:off x="6477000" y="21543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6" name="Folded Corner 55"/>
            <p:cNvSpPr/>
            <p:nvPr/>
          </p:nvSpPr>
          <p:spPr>
            <a:xfrm>
              <a:off x="6629400" y="23067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7" name="Folded Corner 56"/>
            <p:cNvSpPr/>
            <p:nvPr/>
          </p:nvSpPr>
          <p:spPr>
            <a:xfrm>
              <a:off x="6781800" y="24591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8" name="Folded Corner 57"/>
            <p:cNvSpPr/>
            <p:nvPr/>
          </p:nvSpPr>
          <p:spPr>
            <a:xfrm>
              <a:off x="6934200" y="26115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9" name="Folded Corner 58"/>
            <p:cNvSpPr/>
            <p:nvPr/>
          </p:nvSpPr>
          <p:spPr>
            <a:xfrm>
              <a:off x="7086600" y="27639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0" name="Folded Corner 59"/>
            <p:cNvSpPr/>
            <p:nvPr/>
          </p:nvSpPr>
          <p:spPr>
            <a:xfrm>
              <a:off x="6553200" y="26115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1" name="Folded Corner 60"/>
            <p:cNvSpPr/>
            <p:nvPr/>
          </p:nvSpPr>
          <p:spPr>
            <a:xfrm>
              <a:off x="6705600" y="27639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2" name="Folded Corner 61"/>
            <p:cNvSpPr/>
            <p:nvPr/>
          </p:nvSpPr>
          <p:spPr>
            <a:xfrm>
              <a:off x="6858000" y="29163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3" name="Folded Corner 62"/>
            <p:cNvSpPr/>
            <p:nvPr/>
          </p:nvSpPr>
          <p:spPr>
            <a:xfrm>
              <a:off x="7010400" y="30687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4" name="Folded Corner 63"/>
            <p:cNvSpPr/>
            <p:nvPr/>
          </p:nvSpPr>
          <p:spPr>
            <a:xfrm>
              <a:off x="7162800" y="32211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5" name="Folded Corner 64"/>
            <p:cNvSpPr/>
            <p:nvPr/>
          </p:nvSpPr>
          <p:spPr>
            <a:xfrm>
              <a:off x="6324600" y="29925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6" name="Folded Corner 65"/>
            <p:cNvSpPr/>
            <p:nvPr/>
          </p:nvSpPr>
          <p:spPr>
            <a:xfrm>
              <a:off x="6477000" y="31449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7" name="Folded Corner 66"/>
            <p:cNvSpPr/>
            <p:nvPr/>
          </p:nvSpPr>
          <p:spPr>
            <a:xfrm>
              <a:off x="6629400" y="32973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8" name="Folded Corner 67"/>
            <p:cNvSpPr/>
            <p:nvPr/>
          </p:nvSpPr>
          <p:spPr>
            <a:xfrm>
              <a:off x="6781800" y="34497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9" name="Folded Corner 68"/>
            <p:cNvSpPr/>
            <p:nvPr/>
          </p:nvSpPr>
          <p:spPr>
            <a:xfrm>
              <a:off x="6934200" y="36021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70" name="Folded Corner 69"/>
            <p:cNvSpPr/>
            <p:nvPr/>
          </p:nvSpPr>
          <p:spPr>
            <a:xfrm>
              <a:off x="7467600" y="29925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71" name="Folded Corner 70"/>
            <p:cNvSpPr/>
            <p:nvPr/>
          </p:nvSpPr>
          <p:spPr>
            <a:xfrm>
              <a:off x="7620000" y="3144982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458200" y="1981200"/>
            <a:ext cx="1143000" cy="2209800"/>
            <a:chOff x="8458200" y="1981200"/>
            <a:chExt cx="1143000" cy="2209800"/>
          </a:xfrm>
        </p:grpSpPr>
        <p:sp>
          <p:nvSpPr>
            <p:cNvPr id="72" name="Folded Corner 71"/>
            <p:cNvSpPr/>
            <p:nvPr/>
          </p:nvSpPr>
          <p:spPr>
            <a:xfrm>
              <a:off x="8458200" y="2286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3" name="Folded Corner 72"/>
            <p:cNvSpPr/>
            <p:nvPr/>
          </p:nvSpPr>
          <p:spPr>
            <a:xfrm>
              <a:off x="8610600" y="2438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4" name="Folded Corner 73"/>
            <p:cNvSpPr/>
            <p:nvPr/>
          </p:nvSpPr>
          <p:spPr>
            <a:xfrm>
              <a:off x="8763000" y="2590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9" name="Folded Corner 78"/>
            <p:cNvSpPr/>
            <p:nvPr/>
          </p:nvSpPr>
          <p:spPr>
            <a:xfrm>
              <a:off x="8534400" y="2743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0" name="Folded Corner 79"/>
            <p:cNvSpPr/>
            <p:nvPr/>
          </p:nvSpPr>
          <p:spPr>
            <a:xfrm>
              <a:off x="8686800" y="2895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Folded Corner 80"/>
            <p:cNvSpPr/>
            <p:nvPr/>
          </p:nvSpPr>
          <p:spPr>
            <a:xfrm>
              <a:off x="8839200" y="3048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2" name="Folded Corner 81"/>
            <p:cNvSpPr/>
            <p:nvPr/>
          </p:nvSpPr>
          <p:spPr>
            <a:xfrm>
              <a:off x="8991600" y="3200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3" name="Folded Corner 82"/>
            <p:cNvSpPr/>
            <p:nvPr/>
          </p:nvSpPr>
          <p:spPr>
            <a:xfrm>
              <a:off x="8839200" y="19812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4" name="Folded Corner 83"/>
            <p:cNvSpPr/>
            <p:nvPr/>
          </p:nvSpPr>
          <p:spPr>
            <a:xfrm>
              <a:off x="8991600" y="21336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5" name="Folded Corner 84"/>
            <p:cNvSpPr/>
            <p:nvPr/>
          </p:nvSpPr>
          <p:spPr>
            <a:xfrm>
              <a:off x="9144000" y="2286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6" name="Folded Corner 85"/>
            <p:cNvSpPr/>
            <p:nvPr/>
          </p:nvSpPr>
          <p:spPr>
            <a:xfrm>
              <a:off x="9296400" y="2438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7" name="Folded Corner 86"/>
            <p:cNvSpPr/>
            <p:nvPr/>
          </p:nvSpPr>
          <p:spPr>
            <a:xfrm>
              <a:off x="8610600" y="34290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8" name="Folded Corner 87"/>
            <p:cNvSpPr/>
            <p:nvPr/>
          </p:nvSpPr>
          <p:spPr>
            <a:xfrm>
              <a:off x="8763000" y="3581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9" name="Folded Corner 88"/>
            <p:cNvSpPr/>
            <p:nvPr/>
          </p:nvSpPr>
          <p:spPr>
            <a:xfrm>
              <a:off x="8915400" y="3733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91" name="Folded Corner 90"/>
            <p:cNvSpPr/>
            <p:nvPr/>
          </p:nvSpPr>
          <p:spPr>
            <a:xfrm>
              <a:off x="9067800" y="28194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92" name="Folded Corner 91"/>
            <p:cNvSpPr/>
            <p:nvPr/>
          </p:nvSpPr>
          <p:spPr>
            <a:xfrm>
              <a:off x="9220200" y="2971800"/>
              <a:ext cx="304800" cy="457200"/>
            </a:xfrm>
            <a:prstGeom prst="foldedCorner">
              <a:avLst>
                <a:gd name="adj" fmla="val 4734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87356" y="1443335"/>
            <a:ext cx="408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RCV1 document collection: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4114800"/>
            <a:ext cx="8763000" cy="1246817"/>
            <a:chOff x="685800" y="4114800"/>
            <a:chExt cx="8763000" cy="1246817"/>
          </a:xfrm>
        </p:grpSpPr>
        <p:sp>
          <p:nvSpPr>
            <p:cNvPr id="3" name="Left Brace 2"/>
            <p:cNvSpPr/>
            <p:nvPr/>
          </p:nvSpPr>
          <p:spPr>
            <a:xfrm rot="16200000">
              <a:off x="4724400" y="76200"/>
              <a:ext cx="685800" cy="8763000"/>
            </a:xfrm>
            <a:prstGeom prst="leftBrace">
              <a:avLst>
                <a:gd name="adj1" fmla="val 49242"/>
                <a:gd name="adj2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4899952"/>
              <a:ext cx="3789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</a:rPr>
                <a:t>103-class categorization data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8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0" idx="3"/>
            <a:endCxn id="27" idx="1"/>
          </p:cNvCxnSpPr>
          <p:nvPr/>
        </p:nvCxnSpPr>
        <p:spPr>
          <a:xfrm>
            <a:off x="3733800" y="5753100"/>
            <a:ext cx="1676400" cy="228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3"/>
            <a:endCxn id="26" idx="1"/>
          </p:cNvCxnSpPr>
          <p:nvPr/>
        </p:nvCxnSpPr>
        <p:spPr>
          <a:xfrm flipV="1">
            <a:off x="3733800" y="5438775"/>
            <a:ext cx="1666874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3"/>
            <a:endCxn id="26" idx="1"/>
          </p:cNvCxnSpPr>
          <p:nvPr/>
        </p:nvCxnSpPr>
        <p:spPr>
          <a:xfrm>
            <a:off x="3724275" y="5143500"/>
            <a:ext cx="1676399" cy="2952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26" idx="1"/>
          </p:cNvCxnSpPr>
          <p:nvPr/>
        </p:nvCxnSpPr>
        <p:spPr>
          <a:xfrm>
            <a:off x="3714750" y="4533900"/>
            <a:ext cx="1685924" cy="904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3"/>
            <a:endCxn id="17" idx="1"/>
          </p:cNvCxnSpPr>
          <p:nvPr/>
        </p:nvCxnSpPr>
        <p:spPr>
          <a:xfrm flipV="1">
            <a:off x="3714750" y="4229100"/>
            <a:ext cx="1676400" cy="304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3"/>
            <a:endCxn id="18" idx="1"/>
          </p:cNvCxnSpPr>
          <p:nvPr/>
        </p:nvCxnSpPr>
        <p:spPr>
          <a:xfrm>
            <a:off x="3714750" y="4533900"/>
            <a:ext cx="1676400" cy="304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Noun Phrase and Context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NP-context data: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476500"/>
            <a:ext cx="7772400" cy="4616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… </a:t>
            </a:r>
            <a:r>
              <a:rPr lang="en-US" sz="2400" dirty="0" smtClean="0">
                <a:solidFill>
                  <a:schemeClr val="tx2"/>
                </a:solidFill>
              </a:rPr>
              <a:t>know that drinking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pomegranate juice </a:t>
            </a:r>
            <a:r>
              <a:rPr lang="en-US" sz="2400" dirty="0" smtClean="0">
                <a:solidFill>
                  <a:schemeClr val="tx2"/>
                </a:solidFill>
              </a:rPr>
              <a:t>may not be a bad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400425" y="2971800"/>
            <a:ext cx="2286000" cy="626507"/>
            <a:chOff x="3629025" y="2971800"/>
            <a:chExt cx="2286000" cy="626507"/>
          </a:xfrm>
        </p:grpSpPr>
        <p:sp>
          <p:nvSpPr>
            <p:cNvPr id="6" name="Right Brace 5"/>
            <p:cNvSpPr/>
            <p:nvPr/>
          </p:nvSpPr>
          <p:spPr>
            <a:xfrm rot="5400000">
              <a:off x="4633913" y="1966912"/>
              <a:ext cx="276223" cy="2286000"/>
            </a:xfrm>
            <a:prstGeom prst="rightBrace">
              <a:avLst>
                <a:gd name="adj1" fmla="val 149714"/>
                <a:gd name="adj2" fmla="val 50000"/>
              </a:avLst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24350" y="322897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NP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0600" y="2971800"/>
            <a:ext cx="2286000" cy="626507"/>
            <a:chOff x="3629025" y="2971800"/>
            <a:chExt cx="2286000" cy="626507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4633913" y="1966912"/>
              <a:ext cx="276223" cy="2286000"/>
            </a:xfrm>
            <a:prstGeom prst="rightBrace">
              <a:avLst>
                <a:gd name="adj1" fmla="val 149714"/>
                <a:gd name="adj2" fmla="val 50000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81425" y="3228975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before context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91200" y="2971800"/>
            <a:ext cx="2286000" cy="626507"/>
            <a:chOff x="3629025" y="2971800"/>
            <a:chExt cx="2286000" cy="626507"/>
          </a:xfrm>
        </p:grpSpPr>
        <p:sp>
          <p:nvSpPr>
            <p:cNvPr id="13" name="Right Brace 12"/>
            <p:cNvSpPr/>
            <p:nvPr/>
          </p:nvSpPr>
          <p:spPr>
            <a:xfrm rot="5400000">
              <a:off x="4633913" y="1966912"/>
              <a:ext cx="276223" cy="2286000"/>
            </a:xfrm>
            <a:prstGeom prst="rightBrace">
              <a:avLst>
                <a:gd name="adj1" fmla="val 149714"/>
                <a:gd name="adj2" fmla="val 50000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1425" y="3228975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after context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4324350" y="3657600"/>
            <a:ext cx="457200" cy="457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581150" y="4343400"/>
            <a:ext cx="2133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pomegranate juice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91150" y="4038600"/>
            <a:ext cx="245745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 that drinking _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91150" y="4648200"/>
            <a:ext cx="245745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 may not be a bad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417409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19600" y="453604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00674" y="5248275"/>
            <a:ext cx="244792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 is made from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0200" y="57912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 promotes responsible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590675" y="4953000"/>
            <a:ext cx="2133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JELL-O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600200" y="5562600"/>
            <a:ext cx="21336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Jagermeister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2438400" y="6324600"/>
            <a:ext cx="3048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477000" y="6477000"/>
            <a:ext cx="3048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419600" y="4812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419600" y="5117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19600" y="54028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419600" y="56885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3" name="Rounded Rectangular Callout 72"/>
          <p:cNvSpPr/>
          <p:nvPr/>
        </p:nvSpPr>
        <p:spPr>
          <a:xfrm>
            <a:off x="103909" y="5981699"/>
            <a:ext cx="1191491" cy="647701"/>
          </a:xfrm>
          <a:prstGeom prst="wedgeRoundRectCallout">
            <a:avLst>
              <a:gd name="adj1" fmla="val 72711"/>
              <a:gd name="adj2" fmla="val -3690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NP: instances</a:t>
            </a:r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7696200" y="3248024"/>
            <a:ext cx="1371600" cy="638176"/>
          </a:xfrm>
          <a:prstGeom prst="wedgeRoundRectCallout">
            <a:avLst>
              <a:gd name="adj1" fmla="val -61037"/>
              <a:gd name="adj2" fmla="val 5691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Context: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4" grpId="0"/>
      <p:bldP spid="25" grpId="0"/>
      <p:bldP spid="26" grpId="0" animBg="1"/>
      <p:bldP spid="27" grpId="0" animBg="1"/>
      <p:bldP spid="29" grpId="0" animBg="1"/>
      <p:bldP spid="40" grpId="0" animBg="1"/>
      <p:bldP spid="69" grpId="0"/>
      <p:bldP spid="70" grpId="0"/>
      <p:bldP spid="71" grpId="0"/>
      <p:bldP spid="72" grpId="0"/>
      <p:bldP spid="73" grpId="0" animBg="1"/>
      <p:bldP spid="3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399"/>
          </a:xfrm>
        </p:spPr>
        <p:txBody>
          <a:bodyPr>
            <a:normAutofit/>
          </a:bodyPr>
          <a:lstStyle/>
          <a:p>
            <a:r>
              <a:rPr lang="en-US" dirty="0" smtClean="0"/>
              <a:t>2 document categorization datasets</a:t>
            </a:r>
          </a:p>
          <a:p>
            <a:r>
              <a:rPr lang="en-US" dirty="0" smtClean="0"/>
              <a:t>2 NP classification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971800"/>
            <a:ext cx="6063230" cy="31708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0" y="5519058"/>
            <a:ext cx="3581400" cy="685800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IM-MRW Datasets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239000" y="1219200"/>
            <a:ext cx="1524000" cy="1752600"/>
          </a:xfrm>
          <a:prstGeom prst="wedgeRoundRectCallout">
            <a:avLst>
              <a:gd name="adj1" fmla="val -105379"/>
              <a:gd name="adj2" fmla="val 548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Evaluation of NP datasets done using Mechanical Turk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38387"/>
            <a:ext cx="3974121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/>
          </a:bodyPr>
          <a:lstStyle/>
          <a:p>
            <a:r>
              <a:rPr lang="en-US" dirty="0" smtClean="0"/>
              <a:t>20 newsgroups document categorization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IM-MRW Result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584373" y="2209800"/>
            <a:ext cx="2362200" cy="1524000"/>
          </a:xfrm>
          <a:prstGeom prst="wedgeRoundRectCallout">
            <a:avLst>
              <a:gd name="adj1" fmla="val -58434"/>
              <a:gd name="adj2" fmla="val 2331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MRW better than SVM with few seeds, competitive with SVM with more seeds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3571009"/>
            <a:ext cx="2362200" cy="1295400"/>
          </a:xfrm>
          <a:prstGeom prst="wedgeRoundRectCallout">
            <a:avLst>
              <a:gd name="adj1" fmla="val 72211"/>
              <a:gd name="adj2" fmla="val 1830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Using authoritative seeds helps a lot when using a few seeds!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934200" y="5902036"/>
            <a:ext cx="1828800" cy="457200"/>
          </a:xfrm>
          <a:prstGeom prst="wedgeRoundRectCallout">
            <a:avLst>
              <a:gd name="adj1" fmla="val -63273"/>
              <a:gd name="adj2" fmla="val 24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axis: # seeds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2209800"/>
            <a:ext cx="2057400" cy="457200"/>
          </a:xfrm>
          <a:prstGeom prst="wedgeRoundRectCallout">
            <a:avLst>
              <a:gd name="adj1" fmla="val 65009"/>
              <a:gd name="adj2" fmla="val 1042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axis: F1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49984"/>
            <a:ext cx="4097894" cy="422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/>
          </a:bodyPr>
          <a:lstStyle/>
          <a:p>
            <a:r>
              <a:rPr lang="en-US" dirty="0" smtClean="0"/>
              <a:t>RCV1 document categorization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IM-MRW Result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2819400"/>
            <a:ext cx="2362200" cy="1295400"/>
          </a:xfrm>
          <a:prstGeom prst="wedgeRoundRectCallout">
            <a:avLst>
              <a:gd name="adj1" fmla="val 77929"/>
              <a:gd name="adj2" fmla="val 2070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SSL methods don’t always help – SVM outperforms both MRW &amp; HF!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28600" y="4495800"/>
            <a:ext cx="2362200" cy="1295400"/>
          </a:xfrm>
          <a:prstGeom prst="wedgeRoundRectCallout">
            <a:avLst>
              <a:gd name="adj1" fmla="val 20304"/>
              <a:gd name="adj2" fmla="val -8196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SSL methods more useful when feature vectors are very sparse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/>
          </a:bodyPr>
          <a:lstStyle/>
          <a:p>
            <a:r>
              <a:rPr lang="en-US" dirty="0" smtClean="0"/>
              <a:t>City NP dataset: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IM-MRW Result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45529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55822" y="2340428"/>
            <a:ext cx="742950" cy="386987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419100" y="2562225"/>
            <a:ext cx="1600200" cy="2076450"/>
          </a:xfrm>
          <a:prstGeom prst="wedgeRoundRectCallout">
            <a:avLst>
              <a:gd name="adj1" fmla="val 68777"/>
              <a:gd name="adj2" fmla="val 21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2 classes, city and non-city, so evaluate as a retrieval</a:t>
            </a:r>
          </a:p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885709" y="685800"/>
            <a:ext cx="1600200" cy="2076450"/>
          </a:xfrm>
          <a:prstGeom prst="wedgeRoundRectCallout">
            <a:avLst>
              <a:gd name="adj1" fmla="val -73431"/>
              <a:gd name="adj2" fmla="val 2997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MRW with </a:t>
            </a:r>
            <a:r>
              <a:rPr lang="en-US" dirty="0" err="1" smtClean="0"/>
              <a:t>bipart</a:t>
            </a:r>
            <a:r>
              <a:rPr lang="en-US" dirty="0" smtClean="0"/>
              <a:t> IM is best at every retrieval metric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885708" y="3200400"/>
            <a:ext cx="1572491" cy="2286000"/>
          </a:xfrm>
          <a:prstGeom prst="wedgeRoundRectCallout">
            <a:avLst>
              <a:gd name="adj1" fmla="val 20724"/>
              <a:gd name="adj2" fmla="val -7261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Similarity function makes a difference: </a:t>
            </a:r>
          </a:p>
          <a:p>
            <a:pPr algn="ctr"/>
            <a:r>
              <a:rPr lang="en-US" dirty="0" smtClean="0"/>
              <a:t>HF-</a:t>
            </a:r>
            <a:r>
              <a:rPr lang="en-US" dirty="0" err="1" smtClean="0"/>
              <a:t>bipart</a:t>
            </a:r>
            <a:r>
              <a:rPr lang="en-US" dirty="0" smtClean="0"/>
              <a:t> is better than MRW-inner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/>
          </a:bodyPr>
          <a:lstStyle/>
          <a:p>
            <a:r>
              <a:rPr lang="en-US" dirty="0" smtClean="0"/>
              <a:t>44Cat NP dataset: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71800"/>
            <a:ext cx="8385198" cy="3200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IM-MRW Result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562100"/>
            <a:ext cx="35242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2133600"/>
            <a:ext cx="3581400" cy="685800"/>
          </a:xfrm>
          <a:prstGeom prst="wedgeRoundRectCallout">
            <a:avLst>
              <a:gd name="adj1" fmla="val 19908"/>
              <a:gd name="adj2" fmla="val 10644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 methods do differently on different categories of NPs!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543675" y="152400"/>
            <a:ext cx="2212998" cy="1181100"/>
          </a:xfrm>
          <a:prstGeom prst="wedgeRoundRectCallout">
            <a:avLst>
              <a:gd name="adj1" fmla="val -7472"/>
              <a:gd name="adj2" fmla="val 7082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Overall F1 difference between MRW and HF not stat. sig.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00009" y="1603664"/>
            <a:ext cx="1219200" cy="1215736"/>
          </a:xfrm>
          <a:prstGeom prst="rect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4114800" y="742949"/>
            <a:ext cx="2252229" cy="756805"/>
          </a:xfrm>
          <a:prstGeom prst="wedgeRoundRectCallout">
            <a:avLst>
              <a:gd name="adj1" fmla="val 22579"/>
              <a:gd name="adj2" fmla="val 75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 too large; sampled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</a:t>
            </a:r>
            <a:r>
              <a:rPr lang="en-US" dirty="0"/>
              <a:t>Path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icml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asonam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ch6.1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ecai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mlg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ch7</a:t>
            </a:r>
            <a:endParaRPr lang="en-US" sz="9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accent2"/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8704437">
            <a:off x="1779765" y="4466964"/>
            <a:ext cx="457200" cy="744719"/>
          </a:xfrm>
          <a:prstGeom prst="downArrow">
            <a:avLst>
              <a:gd name="adj1" fmla="val 50000"/>
              <a:gd name="adj2" fmla="val 96242"/>
            </a:avLst>
          </a:prstGeom>
          <a:solidFill>
            <a:srgbClr val="FFFF0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Membership 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methods such as </a:t>
            </a:r>
            <a:r>
              <a:rPr lang="en-US" dirty="0" err="1" smtClean="0"/>
              <a:t>NCut</a:t>
            </a:r>
            <a:r>
              <a:rPr lang="en-US" dirty="0" smtClean="0"/>
              <a:t> and PIC assign each data point to only one cluster</a:t>
            </a:r>
          </a:p>
          <a:p>
            <a:r>
              <a:rPr lang="en-US" dirty="0" smtClean="0"/>
              <a:t>However, sometimes single membership clustering may not be good enough....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MM-PIC</a:t>
            </a:r>
            <a:endParaRPr lang="en-US" dirty="0"/>
          </a:p>
        </p:txBody>
      </p:sp>
      <p:pic>
        <p:nvPicPr>
          <p:cNvPr id="31747" name="Picture 3" descr="C:\Users\frank\AppData\Local\Microsoft\Windows\Temporary Internet Files\Content.IE5\6PSN3MME\MC9001565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14" y="4002417"/>
            <a:ext cx="1227272" cy="12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frank\AppData\Local\Microsoft\Windows\Temporary Internet Files\Content.IE5\T781KTWP\MC9002871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3" y="2506817"/>
            <a:ext cx="1644713" cy="11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frank\AppData\Local\Microsoft\Windows\Temporary Internet Files\Content.IE5\E6Q9YU85\MC9002900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47" y="3649408"/>
            <a:ext cx="644305" cy="4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C:\Users\frank\AppData\Local\Microsoft\Windows\Temporary Internet Files\Content.IE5\MGNF1BHF\MC9001993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21" y="1675407"/>
            <a:ext cx="1837853" cy="19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C:\Users\frank\AppData\Local\Microsoft\Windows\Temporary Internet Files\Content.IE5\EEG1OUPP\MC9002902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84079"/>
            <a:ext cx="1329350" cy="14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C:\Users\frank\AppData\Local\Microsoft\Windows\Temporary Internet Files\Content.IE5\ELO8G43X\MC90033557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51" y="4018918"/>
            <a:ext cx="1083217" cy="16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C:\Users\frank\AppData\Local\Microsoft\Windows\Temporary Internet Files\Content.IE5\9SIG72US\MC90029612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497743"/>
            <a:ext cx="1512983" cy="13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C:\Users\frank\AppData\Local\Microsoft\Windows\Temporary Internet Files\Content.IE5\MGNF1BHF\MC90023297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93" y="5106254"/>
            <a:ext cx="1337959" cy="14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C:\Users\frank\AppData\Local\Microsoft\Windows\Temporary Internet Files\Content.IE5\TEBGT828\MC90038434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72" y="2281585"/>
            <a:ext cx="893763" cy="10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9" name="Picture 15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85" y="868871"/>
            <a:ext cx="1066570" cy="8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0" name="Picture 16" descr="C:\Users\frank\AppData\Local\Microsoft\Windows\Temporary Internet Files\Content.IE5\0ULNQLY5\MC90021584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47" y="3573401"/>
            <a:ext cx="1754863" cy="158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18" descr="C:\Users\frank\AppData\Local\Microsoft\Windows\Temporary Internet Files\Content.IE5\6PSN3MME\MC900413474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44" y="262289"/>
            <a:ext cx="1603066" cy="12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87334" y="1792617"/>
            <a:ext cx="5199637" cy="4419600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52800" y="1675406"/>
            <a:ext cx="5199637" cy="4725393"/>
          </a:xfrm>
          <a:prstGeom prst="ellipse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Spectral </a:t>
            </a:r>
            <a:r>
              <a:rPr lang="en-US" dirty="0"/>
              <a:t>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888" y="2268777"/>
            <a:ext cx="7086600" cy="36575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2880" bIns="182880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dirty="0" smtClean="0"/>
              <a:t>Normalized Cut algorithm </a:t>
            </a:r>
            <a:r>
              <a:rPr lang="en-US" sz="3400" dirty="0" smtClean="0">
                <a:solidFill>
                  <a:schemeClr val="accent3">
                    <a:lumMod val="75000"/>
                  </a:schemeClr>
                </a:solidFill>
              </a:rPr>
              <a:t>(Shi &amp; Malik 2000)</a:t>
            </a:r>
            <a:r>
              <a:rPr lang="en-US" sz="3400" dirty="0" smtClean="0"/>
              <a:t>:</a:t>
            </a:r>
            <a:endParaRPr lang="en-US" sz="3400" dirty="0"/>
          </a:p>
          <a:p>
            <a:pPr marL="628650">
              <a:buFont typeface="+mj-lt"/>
              <a:buAutoNum type="arabicPeriod"/>
            </a:pPr>
            <a:r>
              <a:rPr lang="en-US" dirty="0" smtClean="0"/>
              <a:t>Choose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similarity function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6286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Derive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from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let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W=I-D</a:t>
            </a:r>
            <a:r>
              <a:rPr lang="en-US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where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 a diagonal matrix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,i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)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=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Σ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i,j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6286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Find eigenvectors and corresponding eigenvalues of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US" dirty="0" smtClean="0"/>
          </a:p>
          <a:p>
            <a:pPr marL="6286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Pick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i="1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eigenvectors of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i="1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the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smallest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corresponding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eigenvalues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628650">
              <a:buFont typeface="+mj-lt"/>
              <a:buAutoNum type="arabicPeriod"/>
            </a:pPr>
            <a:r>
              <a:rPr lang="en-US" dirty="0"/>
              <a:t>Project the data points onto the space spanned by these </a:t>
            </a:r>
            <a:r>
              <a:rPr lang="en-US" dirty="0" smtClean="0"/>
              <a:t>eigenvectors</a:t>
            </a:r>
            <a:endParaRPr lang="en-US" dirty="0"/>
          </a:p>
          <a:p>
            <a:pPr marL="628650">
              <a:buFont typeface="+mj-lt"/>
              <a:buAutoNum type="arabicPeriod"/>
            </a:pPr>
            <a:r>
              <a:rPr lang="en-US" dirty="0"/>
              <a:t>Run </a:t>
            </a:r>
            <a:r>
              <a:rPr lang="en-US" i="1" dirty="0"/>
              <a:t>k</a:t>
            </a:r>
            <a:r>
              <a:rPr lang="en-US" dirty="0"/>
              <a:t>-means on the projected data points</a:t>
            </a:r>
          </a:p>
          <a:p>
            <a:endParaRPr lang="en-US" sz="2800" i="1" dirty="0"/>
          </a:p>
          <a:p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MM-PIC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do mixed membership clustering with graph partition methods like </a:t>
            </a:r>
            <a:r>
              <a:rPr lang="en-US" dirty="0" err="1" smtClean="0"/>
              <a:t>NCut</a:t>
            </a:r>
            <a:r>
              <a:rPr lang="en-US" dirty="0" smtClean="0"/>
              <a:t> and PIC?</a:t>
            </a:r>
          </a:p>
          <a:p>
            <a:r>
              <a:rPr lang="en-US" i="1" dirty="0" smtClean="0"/>
              <a:t>Our solution: edge clustering!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Assumption:</a:t>
            </a:r>
          </a:p>
          <a:p>
            <a:pPr lvl="1"/>
            <a:r>
              <a:rPr lang="en-US" dirty="0" smtClean="0"/>
              <a:t>An edge represents relationship between two nodes</a:t>
            </a:r>
          </a:p>
          <a:p>
            <a:pPr lvl="1"/>
            <a:r>
              <a:rPr lang="en-US" dirty="0" smtClean="0"/>
              <a:t>A node can belong to multiple clusters, but an edge can only belong to one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cluster edges?</a:t>
            </a:r>
          </a:p>
          <a:p>
            <a:r>
              <a:rPr lang="en-US" dirty="0" smtClean="0"/>
              <a:t>Need a edge-centric view of the graph </a:t>
            </a:r>
            <a:r>
              <a:rPr lang="en-US" i="1" dirty="0" smtClean="0"/>
              <a:t>G</a:t>
            </a:r>
          </a:p>
          <a:p>
            <a:pPr lvl="1"/>
            <a:r>
              <a:rPr lang="en-US" dirty="0" smtClean="0"/>
              <a:t>Traditionally: a line graph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Problem: potential (and likely) size blow up!</a:t>
            </a:r>
          </a:p>
          <a:p>
            <a:pPr lvl="2"/>
            <a:r>
              <a:rPr lang="en-US" dirty="0" smtClean="0"/>
              <a:t>size(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))=O(size(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  <a:r>
              <a:rPr lang="en-US" altLang="zh-CN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Our solution: a bipartite feature graph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Space-efficient</a:t>
            </a:r>
          </a:p>
          <a:p>
            <a:pPr lvl="2"/>
            <a:r>
              <a:rPr lang="en-US" dirty="0" smtClean="0"/>
              <a:t>size(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))=O(size(</a:t>
            </a:r>
            <a:r>
              <a:rPr lang="en-US" i="1" dirty="0" smtClean="0"/>
              <a:t>G</a:t>
            </a:r>
            <a:r>
              <a:rPr lang="en-US" dirty="0" smtClean="0"/>
              <a:t>))</a:t>
            </a:r>
            <a:endParaRPr lang="en-US" i="1" dirty="0" smtClean="0"/>
          </a:p>
          <a:p>
            <a:pPr lvl="2"/>
            <a:endParaRPr lang="en-US" i="1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705600" y="762000"/>
            <a:ext cx="1524000" cy="1219200"/>
          </a:xfrm>
          <a:prstGeom prst="wedgeRoundRectCallout">
            <a:avLst>
              <a:gd name="adj1" fmla="val -105682"/>
              <a:gd name="adj2" fmla="val 60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Transform edges into nodes!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433457" y="5105400"/>
            <a:ext cx="2133600" cy="1066800"/>
          </a:xfrm>
          <a:prstGeom prst="wedgeRoundRectCallout">
            <a:avLst>
              <a:gd name="adj1" fmla="val -32487"/>
              <a:gd name="adj2" fmla="val -9307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Side note: can also be used to represent tensors efficiently!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Clustering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1066800"/>
            <a:ext cx="1371600" cy="1295400"/>
          </a:xfrm>
          <a:prstGeom prst="wedgeRoundRectCallout">
            <a:avLst>
              <a:gd name="adj1" fmla="val 28999"/>
              <a:gd name="adj2" fmla="val 68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original graph G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467600" y="1143000"/>
            <a:ext cx="1371600" cy="1295400"/>
          </a:xfrm>
          <a:prstGeom prst="wedgeRoundRectCallout">
            <a:avLst>
              <a:gd name="adj1" fmla="val -44402"/>
              <a:gd name="adj2" fmla="val 824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line graph </a:t>
            </a:r>
            <a:r>
              <a:rPr lang="en-US" i="1" dirty="0" smtClean="0"/>
              <a:t>L(G)</a:t>
            </a:r>
            <a:endParaRPr lang="en-US" i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581400" y="1390650"/>
            <a:ext cx="2438400" cy="800100"/>
          </a:xfrm>
          <a:prstGeom prst="wedgeRoundRectCallout">
            <a:avLst>
              <a:gd name="adj1" fmla="val -14490"/>
              <a:gd name="adj2" fmla="val 845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BFG - the bipartite feature graph </a:t>
            </a:r>
            <a:r>
              <a:rPr lang="en-US" i="1" dirty="0" smtClean="0"/>
              <a:t>B(G)</a:t>
            </a:r>
            <a:endParaRPr lang="en-US" i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7315200" y="5334000"/>
            <a:ext cx="1524000" cy="1143000"/>
          </a:xfrm>
          <a:prstGeom prst="wedgeRoundRectCallout">
            <a:avLst>
              <a:gd name="adj1" fmla="val -40119"/>
              <a:gd name="adj2" fmla="val -11178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Costly for star-shaped structure!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90800" y="5562600"/>
            <a:ext cx="2590800" cy="832757"/>
          </a:xfrm>
          <a:prstGeom prst="wedgeRoundRectCallout">
            <a:avLst>
              <a:gd name="adj1" fmla="val 26265"/>
              <a:gd name="adj2" fmla="val -10144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use twice the space of </a:t>
            </a:r>
            <a:r>
              <a:rPr lang="en-US" i="1" dirty="0" smtClean="0"/>
              <a:t>G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3703317" y="2667000"/>
            <a:ext cx="1783083" cy="2313963"/>
            <a:chOff x="1066800" y="1143000"/>
            <a:chExt cx="1188722" cy="1542642"/>
          </a:xfrm>
        </p:grpSpPr>
        <p:cxnSp>
          <p:nvCxnSpPr>
            <p:cNvPr id="52" name="Straight Connector 51"/>
            <p:cNvCxnSpPr>
              <a:stCxn id="67" idx="2"/>
            </p:cNvCxnSpPr>
            <p:nvPr/>
          </p:nvCxnSpPr>
          <p:spPr>
            <a:xfrm flipH="1" flipV="1">
              <a:off x="1341120" y="1275634"/>
              <a:ext cx="640082" cy="452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8" idx="2"/>
              <a:endCxn id="62" idx="6"/>
            </p:cNvCxnSpPr>
            <p:nvPr/>
          </p:nvCxnSpPr>
          <p:spPr>
            <a:xfrm flipH="1" flipV="1">
              <a:off x="1341120" y="1280160"/>
              <a:ext cx="640082" cy="31708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63" idx="6"/>
            </p:cNvCxnSpPr>
            <p:nvPr/>
          </p:nvCxnSpPr>
          <p:spPr>
            <a:xfrm flipH="1">
              <a:off x="1341120" y="1280160"/>
              <a:ext cx="640082" cy="31708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2"/>
              <a:endCxn id="64" idx="6"/>
            </p:cNvCxnSpPr>
            <p:nvPr/>
          </p:nvCxnSpPr>
          <p:spPr>
            <a:xfrm flipH="1">
              <a:off x="1341120" y="1597240"/>
              <a:ext cx="640082" cy="31708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9" idx="2"/>
              <a:endCxn id="64" idx="6"/>
            </p:cNvCxnSpPr>
            <p:nvPr/>
          </p:nvCxnSpPr>
          <p:spPr>
            <a:xfrm flipH="1">
              <a:off x="1341120" y="1914320"/>
              <a:ext cx="640082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0" idx="2"/>
              <a:endCxn id="64" idx="6"/>
            </p:cNvCxnSpPr>
            <p:nvPr/>
          </p:nvCxnSpPr>
          <p:spPr>
            <a:xfrm flipH="1" flipV="1">
              <a:off x="1341120" y="1914320"/>
              <a:ext cx="640082" cy="31708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1" idx="2"/>
              <a:endCxn id="66" idx="6"/>
            </p:cNvCxnSpPr>
            <p:nvPr/>
          </p:nvCxnSpPr>
          <p:spPr>
            <a:xfrm flipH="1">
              <a:off x="1341120" y="2548482"/>
              <a:ext cx="640082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0" idx="2"/>
              <a:endCxn id="65" idx="6"/>
            </p:cNvCxnSpPr>
            <p:nvPr/>
          </p:nvCxnSpPr>
          <p:spPr>
            <a:xfrm flipH="1">
              <a:off x="1341120" y="2231400"/>
              <a:ext cx="640082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1" idx="2"/>
              <a:endCxn id="64" idx="6"/>
            </p:cNvCxnSpPr>
            <p:nvPr/>
          </p:nvCxnSpPr>
          <p:spPr>
            <a:xfrm flipH="1" flipV="1">
              <a:off x="1341120" y="1914320"/>
              <a:ext cx="640082" cy="634162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63" idx="6"/>
            </p:cNvCxnSpPr>
            <p:nvPr/>
          </p:nvCxnSpPr>
          <p:spPr>
            <a:xfrm flipH="1" flipV="1">
              <a:off x="1341120" y="1597240"/>
              <a:ext cx="640082" cy="31708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066800" y="114300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a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66800" y="146008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1066800" y="177716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1066800" y="209424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1066800" y="2411322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981202" y="114300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ab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981202" y="146008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ac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1981202" y="177716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bc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981202" y="209424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cd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1981202" y="2411322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ce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6553200" y="2973034"/>
            <a:ext cx="1783083" cy="1675166"/>
            <a:chOff x="1066800" y="838200"/>
            <a:chExt cx="1188722" cy="1116777"/>
          </a:xfrm>
        </p:grpSpPr>
        <p:cxnSp>
          <p:nvCxnSpPr>
            <p:cNvPr id="73" name="Straight Connector 72"/>
            <p:cNvCxnSpPr>
              <a:stCxn id="82" idx="4"/>
              <a:endCxn id="83" idx="0"/>
            </p:cNvCxnSpPr>
            <p:nvPr/>
          </p:nvCxnSpPr>
          <p:spPr>
            <a:xfrm>
              <a:off x="1203960" y="1457378"/>
              <a:ext cx="0" cy="22327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4" idx="4"/>
              <a:endCxn id="85" idx="0"/>
            </p:cNvCxnSpPr>
            <p:nvPr/>
          </p:nvCxnSpPr>
          <p:spPr>
            <a:xfrm>
              <a:off x="2118362" y="1448181"/>
              <a:ext cx="0" cy="23247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4" idx="2"/>
              <a:endCxn id="82" idx="6"/>
            </p:cNvCxnSpPr>
            <p:nvPr/>
          </p:nvCxnSpPr>
          <p:spPr>
            <a:xfrm flipH="1">
              <a:off x="1341120" y="1311021"/>
              <a:ext cx="640082" cy="9197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3" idx="6"/>
              <a:endCxn id="85" idx="2"/>
            </p:cNvCxnSpPr>
            <p:nvPr/>
          </p:nvCxnSpPr>
          <p:spPr>
            <a:xfrm>
              <a:off x="1341120" y="1817816"/>
              <a:ext cx="640082" cy="1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5" idx="1"/>
              <a:endCxn id="82" idx="5"/>
            </p:cNvCxnSpPr>
            <p:nvPr/>
          </p:nvCxnSpPr>
          <p:spPr>
            <a:xfrm flipH="1" flipV="1">
              <a:off x="1300947" y="1417205"/>
              <a:ext cx="720428" cy="303625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3"/>
              <a:endCxn id="83" idx="7"/>
            </p:cNvCxnSpPr>
            <p:nvPr/>
          </p:nvCxnSpPr>
          <p:spPr>
            <a:xfrm flipH="1">
              <a:off x="1300947" y="1408008"/>
              <a:ext cx="720428" cy="312821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1" idx="3"/>
              <a:endCxn id="82" idx="7"/>
            </p:cNvCxnSpPr>
            <p:nvPr/>
          </p:nvCxnSpPr>
          <p:spPr>
            <a:xfrm flipH="1">
              <a:off x="1300947" y="1072347"/>
              <a:ext cx="265118" cy="15088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4" idx="1"/>
              <a:endCxn id="81" idx="5"/>
            </p:cNvCxnSpPr>
            <p:nvPr/>
          </p:nvCxnSpPr>
          <p:spPr>
            <a:xfrm flipH="1" flipV="1">
              <a:off x="1760039" y="1072347"/>
              <a:ext cx="261336" cy="141687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1525892" y="83820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ab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066800" y="1183058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ac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1066800" y="1680656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cd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1981202" y="1173861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bc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1981202" y="1680657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ce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883920" y="2971800"/>
            <a:ext cx="1783080" cy="1788183"/>
            <a:chOff x="1097280" y="1093878"/>
            <a:chExt cx="1188720" cy="1192122"/>
          </a:xfrm>
        </p:grpSpPr>
        <p:cxnSp>
          <p:nvCxnSpPr>
            <p:cNvPr id="108" name="Straight Connector 107"/>
            <p:cNvCxnSpPr>
              <a:stCxn id="111" idx="6"/>
              <a:endCxn id="112" idx="1"/>
            </p:cNvCxnSpPr>
            <p:nvPr/>
          </p:nvCxnSpPr>
          <p:spPr>
            <a:xfrm>
              <a:off x="1371600" y="1231038"/>
              <a:ext cx="22305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1" idx="5"/>
              <a:endCxn id="114" idx="1"/>
            </p:cNvCxnSpPr>
            <p:nvPr/>
          </p:nvCxnSpPr>
          <p:spPr>
            <a:xfrm>
              <a:off x="1331427" y="1328025"/>
              <a:ext cx="64135" cy="65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25" idx="3"/>
              <a:endCxn id="119" idx="3"/>
            </p:cNvCxnSpPr>
            <p:nvPr/>
          </p:nvCxnSpPr>
          <p:spPr>
            <a:xfrm flipH="1">
              <a:off x="1987546" y="1328025"/>
              <a:ext cx="64307" cy="6694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1097280" y="1093878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a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594653" y="1154838"/>
              <a:ext cx="193974" cy="1524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ab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3" name="Straight Connector 112"/>
            <p:cNvCxnSpPr>
              <a:stCxn id="112" idx="3"/>
              <a:endCxn id="125" idx="2"/>
            </p:cNvCxnSpPr>
            <p:nvPr/>
          </p:nvCxnSpPr>
          <p:spPr>
            <a:xfrm>
              <a:off x="1788627" y="1231038"/>
              <a:ext cx="22305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 rot="2700000">
              <a:off x="1367155" y="1386205"/>
              <a:ext cx="193974" cy="1524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ac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5" name="Straight Connector 114"/>
            <p:cNvCxnSpPr>
              <a:stCxn id="114" idx="3"/>
              <a:endCxn id="124" idx="1"/>
            </p:cNvCxnSpPr>
            <p:nvPr/>
          </p:nvCxnSpPr>
          <p:spPr>
            <a:xfrm>
              <a:off x="1532722" y="1530985"/>
              <a:ext cx="61931" cy="636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24" idx="5"/>
              <a:endCxn id="117" idx="1"/>
            </p:cNvCxnSpPr>
            <p:nvPr/>
          </p:nvCxnSpPr>
          <p:spPr>
            <a:xfrm>
              <a:off x="1788627" y="1788627"/>
              <a:ext cx="64937" cy="6469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 rot="2700000">
              <a:off x="1825157" y="1845706"/>
              <a:ext cx="193974" cy="1524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ce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8" name="Straight Connector 117"/>
            <p:cNvCxnSpPr>
              <a:stCxn id="117" idx="3"/>
              <a:endCxn id="127" idx="1"/>
            </p:cNvCxnSpPr>
            <p:nvPr/>
          </p:nvCxnSpPr>
          <p:spPr>
            <a:xfrm>
              <a:off x="1990724" y="1990486"/>
              <a:ext cx="61129" cy="6136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 rot="18900000">
              <a:off x="1821979" y="1387349"/>
              <a:ext cx="193974" cy="1524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cb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20" name="Straight Connector 119"/>
            <p:cNvCxnSpPr>
              <a:stCxn id="119" idx="1"/>
              <a:endCxn id="124" idx="7"/>
            </p:cNvCxnSpPr>
            <p:nvPr/>
          </p:nvCxnSpPr>
          <p:spPr>
            <a:xfrm flipH="1">
              <a:off x="1788627" y="1532129"/>
              <a:ext cx="61759" cy="625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24" idx="3"/>
              <a:endCxn id="122" idx="3"/>
            </p:cNvCxnSpPr>
            <p:nvPr/>
          </p:nvCxnSpPr>
          <p:spPr>
            <a:xfrm flipH="1">
              <a:off x="1532595" y="1788627"/>
              <a:ext cx="62058" cy="6542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 rot="18900000">
              <a:off x="1367028" y="1846428"/>
              <a:ext cx="193974" cy="1524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cb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122" idx="1"/>
              <a:endCxn id="126" idx="7"/>
            </p:cNvCxnSpPr>
            <p:nvPr/>
          </p:nvCxnSpPr>
          <p:spPr>
            <a:xfrm flipH="1">
              <a:off x="1331427" y="1991208"/>
              <a:ext cx="64008" cy="6064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1554480" y="155448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25" name="Oval 124"/>
            <p:cNvSpPr/>
            <p:nvPr/>
          </p:nvSpPr>
          <p:spPr>
            <a:xfrm>
              <a:off x="2011680" y="1093878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1097280" y="201168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011680" y="2011680"/>
              <a:ext cx="274320" cy="2743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5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recipe: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Transform affinity matrix </a:t>
            </a:r>
            <a:r>
              <a:rPr lang="en-US" i="1" dirty="0" smtClean="0"/>
              <a:t>A</a:t>
            </a:r>
            <a:r>
              <a:rPr lang="en-US" dirty="0" smtClean="0"/>
              <a:t> into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Run cluster method and get edge clustering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each node, determine mixed membership based on the membership of its incident edges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572000"/>
            <a:ext cx="34290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</a:t>
            </a:r>
            <a:r>
              <a:rPr lang="en-US" sz="2000" dirty="0" smtClean="0"/>
              <a:t>he matrix dimensions of B(A) is very big – can only use sparse methods on large datasets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724400" y="4572000"/>
            <a:ext cx="3429000" cy="1828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Perfect for PIC and implicit manifolds!</a:t>
            </a:r>
            <a:r>
              <a:rPr lang="en-US" sz="2400" dirty="0" smtClean="0">
                <a:latin typeface="Arial"/>
                <a:cs typeface="Arial"/>
              </a:rPr>
              <a:t>☺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MM-PIC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Compare:</a:t>
            </a:r>
          </a:p>
          <a:p>
            <a:pPr lvl="1"/>
            <a:r>
              <a:rPr lang="en-US" dirty="0" err="1" smtClean="0"/>
              <a:t>NCut</a:t>
            </a:r>
            <a:endParaRPr lang="en-US" dirty="0" smtClean="0"/>
          </a:p>
          <a:p>
            <a:pPr lvl="1"/>
            <a:r>
              <a:rPr lang="en-US" dirty="0" smtClean="0"/>
              <a:t>Node-PIC (single membership)</a:t>
            </a:r>
          </a:p>
          <a:p>
            <a:pPr lvl="1"/>
            <a:r>
              <a:rPr lang="en-US" dirty="0" smtClean="0"/>
              <a:t>MM-PIC using different cluster label schemes:</a:t>
            </a:r>
          </a:p>
          <a:p>
            <a:pPr lvl="2"/>
            <a:r>
              <a:rPr lang="en-US" dirty="0" smtClean="0"/>
              <a:t>Max - pick the most frequent edge cluster (single membership)</a:t>
            </a:r>
          </a:p>
          <a:p>
            <a:pPr lvl="2"/>
            <a:r>
              <a:rPr lang="en-US" dirty="0" smtClean="0"/>
              <a:t>T@40 - pick edge clusters with at least 40% frequency</a:t>
            </a:r>
          </a:p>
          <a:p>
            <a:pPr lvl="2"/>
            <a:r>
              <a:rPr lang="en-US" dirty="0" smtClean="0"/>
              <a:t>T@20 - pick edge clusters with at least 20% frequency</a:t>
            </a:r>
          </a:p>
          <a:p>
            <a:pPr lvl="2"/>
            <a:r>
              <a:rPr lang="en-US" dirty="0" smtClean="0"/>
              <a:t>T@10 - pick edge clusters with at least 10% frequency</a:t>
            </a:r>
          </a:p>
          <a:p>
            <a:pPr lvl="2"/>
            <a:r>
              <a:rPr lang="en-US" dirty="0" smtClean="0"/>
              <a:t>All - use all incident edge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3534" y="3642652"/>
            <a:ext cx="1511376" cy="2594080"/>
            <a:chOff x="43534" y="3642652"/>
            <a:chExt cx="1511376" cy="2594080"/>
          </a:xfrm>
        </p:grpSpPr>
        <p:sp>
          <p:nvSpPr>
            <p:cNvPr id="5" name="Down Arrow 4"/>
            <p:cNvSpPr/>
            <p:nvPr/>
          </p:nvSpPr>
          <p:spPr>
            <a:xfrm>
              <a:off x="477982" y="4038600"/>
              <a:ext cx="609600" cy="1828800"/>
            </a:xfrm>
            <a:prstGeom prst="downArrow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162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34" y="3642652"/>
              <a:ext cx="1511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1 cluster label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5867400"/>
              <a:ext cx="1323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many labels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38800" y="1447800"/>
            <a:ext cx="2057400" cy="1828800"/>
            <a:chOff x="5638800" y="1447800"/>
            <a:chExt cx="2057400" cy="1828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858000" y="2286000"/>
              <a:ext cx="838200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7"/>
            </p:cNvCxnSpPr>
            <p:nvPr/>
          </p:nvCxnSpPr>
          <p:spPr>
            <a:xfrm flipV="1">
              <a:off x="6746408" y="1447800"/>
              <a:ext cx="530692" cy="568792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1"/>
            </p:cNvCxnSpPr>
            <p:nvPr/>
          </p:nvCxnSpPr>
          <p:spPr>
            <a:xfrm flipH="1" flipV="1">
              <a:off x="5638800" y="1447800"/>
              <a:ext cx="568792" cy="56879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</p:cNvCxnSpPr>
            <p:nvPr/>
          </p:nvCxnSpPr>
          <p:spPr>
            <a:xfrm>
              <a:off x="6477000" y="2667000"/>
              <a:ext cx="0" cy="60960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</p:cNvCxnSpPr>
            <p:nvPr/>
          </p:nvCxnSpPr>
          <p:spPr>
            <a:xfrm>
              <a:off x="6746408" y="2555408"/>
              <a:ext cx="644992" cy="492592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096000" y="1905000"/>
              <a:ext cx="762000" cy="76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?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97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MM-PIC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source:</a:t>
            </a:r>
          </a:p>
          <a:p>
            <a:pPr lvl="1"/>
            <a:r>
              <a:rPr lang="en-US" dirty="0" smtClean="0"/>
              <a:t>BlogCat1</a:t>
            </a:r>
          </a:p>
          <a:p>
            <a:pPr lvl="2"/>
            <a:r>
              <a:rPr lang="en-US" dirty="0" smtClean="0"/>
              <a:t>10,312 blogs and links</a:t>
            </a:r>
          </a:p>
          <a:p>
            <a:pPr lvl="2"/>
            <a:r>
              <a:rPr lang="en-US" dirty="0" smtClean="0"/>
              <a:t>39 overlapping category labels</a:t>
            </a:r>
          </a:p>
          <a:p>
            <a:pPr lvl="1"/>
            <a:r>
              <a:rPr lang="en-US" dirty="0" smtClean="0"/>
              <a:t>BlogCat2</a:t>
            </a:r>
          </a:p>
          <a:p>
            <a:pPr lvl="2"/>
            <a:r>
              <a:rPr lang="en-US" dirty="0" smtClean="0"/>
              <a:t>88,784 blogs and link</a:t>
            </a:r>
          </a:p>
          <a:p>
            <a:pPr lvl="2"/>
            <a:r>
              <a:rPr lang="en-US" dirty="0" smtClean="0"/>
              <a:t>60 overlapping category labels</a:t>
            </a:r>
          </a:p>
          <a:p>
            <a:r>
              <a:rPr lang="en-US" dirty="0" smtClean="0"/>
              <a:t>Datasets:</a:t>
            </a:r>
          </a:p>
          <a:p>
            <a:pPr lvl="1"/>
            <a:r>
              <a:rPr lang="en-US" dirty="0" smtClean="0"/>
              <a:t>Pick pairs of categories with enough overlap</a:t>
            </a:r>
          </a:p>
          <a:p>
            <a:pPr lvl="1"/>
            <a:r>
              <a:rPr lang="en-US" dirty="0" smtClean="0"/>
              <a:t>BlogCat1: 86 category pair datasets</a:t>
            </a:r>
          </a:p>
          <a:p>
            <a:pPr lvl="1"/>
            <a:r>
              <a:rPr lang="en-US" dirty="0" smtClean="0"/>
              <a:t>BlogCat2: 158 category pair datasets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486400" y="3657600"/>
            <a:ext cx="1828800" cy="1219200"/>
          </a:xfrm>
          <a:prstGeom prst="wedgeRoundRectCallout">
            <a:avLst>
              <a:gd name="adj1" fmla="val -138602"/>
              <a:gd name="adj2" fmla="val 590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Similar to the document clustering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2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MM-PIC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F1 scores for clustering category pairs from the BlogCat1 dataset: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86125"/>
            <a:ext cx="4162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209800" y="5943600"/>
            <a:ext cx="2286000" cy="762000"/>
          </a:xfrm>
          <a:prstGeom prst="wedgeRoundRectCallout">
            <a:avLst>
              <a:gd name="adj1" fmla="val 30140"/>
              <a:gd name="adj2" fmla="val -8756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ax is better than Node!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81800" y="2667000"/>
            <a:ext cx="1905000" cy="1219200"/>
          </a:xfrm>
          <a:prstGeom prst="wedgeRoundRectCallout">
            <a:avLst>
              <a:gd name="adj1" fmla="val -59154"/>
              <a:gd name="adj2" fmla="val 783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Generally a lower threshold is better, but not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MM-PIC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F1 scores for clustering category pairs from the</a:t>
            </a:r>
            <a:r>
              <a:rPr lang="en-US" dirty="0"/>
              <a:t> (bigger)</a:t>
            </a:r>
            <a:r>
              <a:rPr lang="en-US" dirty="0" smtClean="0"/>
              <a:t> BlogCat2 dataset: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267075"/>
            <a:ext cx="42576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619874" y="2209800"/>
            <a:ext cx="1905000" cy="1219200"/>
          </a:xfrm>
          <a:prstGeom prst="wedgeRoundRectCallout">
            <a:avLst>
              <a:gd name="adj1" fmla="val -88297"/>
              <a:gd name="adj2" fmla="val 56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differences between thresholds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733800"/>
            <a:ext cx="1828800" cy="1371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 not use </a:t>
            </a:r>
            <a:r>
              <a:rPr lang="en-US" dirty="0" err="1" smtClean="0"/>
              <a:t>NCut</a:t>
            </a:r>
            <a:r>
              <a:rPr lang="en-US" dirty="0" smtClean="0"/>
              <a:t> because the datasets are too big...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61464" y="3886200"/>
            <a:ext cx="1905000" cy="99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Threshold matters!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7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82392" y="1676400"/>
            <a:ext cx="0" cy="40386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570182" y="1126836"/>
            <a:ext cx="5076845" cy="4719782"/>
          </a:xfrm>
          <a:custGeom>
            <a:avLst/>
            <a:gdLst>
              <a:gd name="connsiteX0" fmla="*/ 0 w 5076845"/>
              <a:gd name="connsiteY0" fmla="*/ 0 h 4719782"/>
              <a:gd name="connsiteX1" fmla="*/ 988291 w 5076845"/>
              <a:gd name="connsiteY1" fmla="*/ 766619 h 4719782"/>
              <a:gd name="connsiteX2" fmla="*/ 5015345 w 5076845"/>
              <a:gd name="connsiteY2" fmla="*/ 701964 h 4719782"/>
              <a:gd name="connsiteX3" fmla="*/ 3066473 w 5076845"/>
              <a:gd name="connsiteY3" fmla="*/ 1690255 h 4719782"/>
              <a:gd name="connsiteX4" fmla="*/ 997527 w 5076845"/>
              <a:gd name="connsiteY4" fmla="*/ 2743200 h 4719782"/>
              <a:gd name="connsiteX5" fmla="*/ 5033818 w 5076845"/>
              <a:gd name="connsiteY5" fmla="*/ 2706255 h 4719782"/>
              <a:gd name="connsiteX6" fmla="*/ 1016000 w 5076845"/>
              <a:gd name="connsiteY6" fmla="*/ 4128655 h 4719782"/>
              <a:gd name="connsiteX7" fmla="*/ 3020291 w 5076845"/>
              <a:gd name="connsiteY7" fmla="*/ 3943928 h 4719782"/>
              <a:gd name="connsiteX8" fmla="*/ 5070763 w 5076845"/>
              <a:gd name="connsiteY8" fmla="*/ 4137891 h 4719782"/>
              <a:gd name="connsiteX9" fmla="*/ 3528291 w 5076845"/>
              <a:gd name="connsiteY9" fmla="*/ 4719782 h 471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845" h="4719782">
                <a:moveTo>
                  <a:pt x="0" y="0"/>
                </a:moveTo>
                <a:cubicBezTo>
                  <a:pt x="76200" y="324812"/>
                  <a:pt x="152400" y="649625"/>
                  <a:pt x="988291" y="766619"/>
                </a:cubicBezTo>
                <a:cubicBezTo>
                  <a:pt x="1824182" y="883613"/>
                  <a:pt x="4668981" y="548025"/>
                  <a:pt x="5015345" y="701964"/>
                </a:cubicBezTo>
                <a:cubicBezTo>
                  <a:pt x="5361709" y="855903"/>
                  <a:pt x="3066473" y="1690255"/>
                  <a:pt x="3066473" y="1690255"/>
                </a:cubicBezTo>
                <a:cubicBezTo>
                  <a:pt x="2396837" y="2030461"/>
                  <a:pt x="669636" y="2573867"/>
                  <a:pt x="997527" y="2743200"/>
                </a:cubicBezTo>
                <a:cubicBezTo>
                  <a:pt x="1325418" y="2912533"/>
                  <a:pt x="5030739" y="2475346"/>
                  <a:pt x="5033818" y="2706255"/>
                </a:cubicBezTo>
                <a:cubicBezTo>
                  <a:pt x="5036897" y="2937164"/>
                  <a:pt x="1351588" y="3922376"/>
                  <a:pt x="1016000" y="4128655"/>
                </a:cubicBezTo>
                <a:cubicBezTo>
                  <a:pt x="680412" y="4334934"/>
                  <a:pt x="2344497" y="3942389"/>
                  <a:pt x="3020291" y="3943928"/>
                </a:cubicBezTo>
                <a:cubicBezTo>
                  <a:pt x="3696085" y="3945467"/>
                  <a:pt x="4986096" y="4008582"/>
                  <a:pt x="5070763" y="4137891"/>
                </a:cubicBezTo>
                <a:cubicBezTo>
                  <a:pt x="5155430" y="4267200"/>
                  <a:pt x="4341860" y="4493491"/>
                  <a:pt x="3528291" y="4719782"/>
                </a:cubicBezTo>
              </a:path>
            </a:pathLst>
          </a:cu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Path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ch2+3</a:t>
            </a:r>
          </a:p>
          <a:p>
            <a:pPr algn="ctr"/>
            <a:r>
              <a:rPr lang="en-US" sz="2000" dirty="0" smtClean="0"/>
              <a:t>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icml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435" y="6172200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190" y="6172200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371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ch4+5</a:t>
            </a:r>
          </a:p>
          <a:p>
            <a:pPr algn="ctr"/>
            <a:r>
              <a:rPr lang="en-US" sz="2000" dirty="0" smtClean="0"/>
              <a:t>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asonam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8" name="Oval 7"/>
          <p:cNvSpPr/>
          <p:nvPr/>
        </p:nvSpPr>
        <p:spPr>
          <a:xfrm>
            <a:off x="4087092" y="23622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</a:t>
            </a:r>
          </a:p>
          <a:p>
            <a:pPr algn="ctr"/>
            <a:r>
              <a:rPr lang="en-US" sz="1300" dirty="0" smtClean="0"/>
              <a:t>Implicit</a:t>
            </a:r>
          </a:p>
          <a:p>
            <a:pPr algn="ctr"/>
            <a:r>
              <a:rPr lang="en-US" sz="1300" dirty="0" smtClean="0"/>
              <a:t>Manifolds</a:t>
            </a:r>
          </a:p>
          <a:p>
            <a:pPr algn="ctr"/>
            <a:endParaRPr lang="en-US" sz="900" dirty="0" smtClean="0"/>
          </a:p>
        </p:txBody>
      </p:sp>
      <p:sp>
        <p:nvSpPr>
          <p:cNvPr id="9" name="Oval 8"/>
          <p:cNvSpPr/>
          <p:nvPr/>
        </p:nvSpPr>
        <p:spPr>
          <a:xfrm>
            <a:off x="20574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ch6.1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/>
              <a:t>IM-PIC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ecai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3528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ch6.2</a:t>
            </a:r>
          </a:p>
          <a:p>
            <a:pPr algn="ctr"/>
            <a:r>
              <a:rPr lang="en-US" sz="1400" dirty="0" smtClean="0"/>
              <a:t>IM-MRW</a:t>
            </a:r>
          </a:p>
          <a:p>
            <a:pPr algn="ctr"/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mlg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2011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ch7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/>
              <a:t>MM-PIC</a:t>
            </a:r>
          </a:p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in submission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48006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ch8</a:t>
            </a:r>
          </a:p>
          <a:p>
            <a:pPr algn="ctr"/>
            <a:r>
              <a:rPr lang="en-US" dirty="0" smtClean="0"/>
              <a:t>GK SSL</a:t>
            </a:r>
          </a:p>
          <a:p>
            <a:pPr algn="ctr"/>
            <a:r>
              <a:rPr lang="en-US" sz="900" dirty="0" smtClean="0">
                <a:solidFill>
                  <a:schemeClr val="accent1"/>
                </a:solidFill>
              </a:rPr>
              <a:t>in submission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87092" y="5562600"/>
            <a:ext cx="990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accent4"/>
                </a:solidFill>
              </a:rPr>
              <a:t>ch9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Future Work</a:t>
            </a:r>
          </a:p>
          <a:p>
            <a:pPr algn="ctr"/>
            <a:endParaRPr lang="en-US" sz="900" dirty="0" smtClean="0">
              <a:solidFill>
                <a:schemeClr val="accent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8704437">
            <a:off x="5894565" y="4466964"/>
            <a:ext cx="457200" cy="744719"/>
          </a:xfrm>
          <a:prstGeom prst="downArrow">
            <a:avLst>
              <a:gd name="adj1" fmla="val 50000"/>
              <a:gd name="adj2" fmla="val 96242"/>
            </a:avLst>
          </a:prstGeom>
          <a:solidFill>
            <a:srgbClr val="FFFF0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Spectral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7" name="Picture 3" descr="C:\Documents and Settings\frank\Desktop\Submissions\2010ICML\figures\squiggles-ncut-ev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8" name="Picture 4" descr="C:\Documents and Settings\frank\Desktop\Submissions\2010ICML\figures\3blobs-ncut-ev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9" name="Picture 5" descr="C:\Documents and Settings\frank\Desktop\Submissions\2010ICML\figures\3blobs-ncut-ev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1" name="Picture 7" descr="C:\Documents and Settings\frank\Desktop\Submissions\2010ICML\figures\squiggles-ncut-ev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5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81001" y="1871246"/>
            <a:ext cx="1066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datasets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3200400"/>
            <a:ext cx="677108" cy="12705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5181600"/>
            <a:ext cx="677108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grpSp>
        <p:nvGrpSpPr>
          <p:cNvPr id="2" name="Group 31"/>
          <p:cNvGrpSpPr/>
          <p:nvPr/>
        </p:nvGrpSpPr>
        <p:grpSpPr>
          <a:xfrm>
            <a:off x="3657601" y="3048794"/>
            <a:ext cx="369332" cy="1676400"/>
            <a:chOff x="3657601" y="3048794"/>
            <a:chExt cx="369332" cy="1676400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3492748" y="3739841"/>
              <a:ext cx="699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value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3124200" y="3886200"/>
              <a:ext cx="1676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2"/>
          <p:cNvGrpSpPr/>
          <p:nvPr/>
        </p:nvGrpSpPr>
        <p:grpSpPr>
          <a:xfrm>
            <a:off x="4114006" y="4746702"/>
            <a:ext cx="1829594" cy="369332"/>
            <a:chOff x="4114006" y="4746702"/>
            <a:chExt cx="1829594" cy="369332"/>
          </a:xfrm>
        </p:grpSpPr>
        <p:cxnSp>
          <p:nvCxnSpPr>
            <p:cNvPr id="21" name="Straight Arrow Connector 20"/>
            <p:cNvCxnSpPr/>
            <p:nvPr/>
          </p:nvCxnSpPr>
          <p:spPr>
            <a:xfrm rot="10800000" flipV="1">
              <a:off x="4114006" y="4799805"/>
              <a:ext cx="1829594" cy="79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28742" y="4746702"/>
              <a:ext cx="705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index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5547738" y="2397212"/>
            <a:ext cx="2512734" cy="574588"/>
            <a:chOff x="5547738" y="2397212"/>
            <a:chExt cx="2512734" cy="574588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6401730" y="2667930"/>
              <a:ext cx="228600" cy="379140"/>
            </a:xfrm>
            <a:prstGeom prst="leftBrace">
              <a:avLst>
                <a:gd name="adj1" fmla="val 8333"/>
                <a:gd name="adj2" fmla="val 48374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71064" y="240123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" name="Left Brace 25"/>
            <p:cNvSpPr/>
            <p:nvPr/>
          </p:nvSpPr>
          <p:spPr>
            <a:xfrm rot="5400000">
              <a:off x="6867291" y="2663283"/>
              <a:ext cx="236034" cy="381000"/>
            </a:xfrm>
            <a:prstGeom prst="leftBrace">
              <a:avLst>
                <a:gd name="adj1" fmla="val 8333"/>
                <a:gd name="adj2" fmla="val 48374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3838" y="23972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 rot="5400000">
              <a:off x="7547666" y="2458994"/>
              <a:ext cx="241310" cy="784302"/>
            </a:xfrm>
            <a:prstGeom prst="leftBrace">
              <a:avLst>
                <a:gd name="adj1" fmla="val 8333"/>
                <a:gd name="adj2" fmla="val 48374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28932" y="2399370"/>
              <a:ext cx="385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47738" y="239937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cluster 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4800" y="3200400"/>
            <a:ext cx="5334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clustering  space</a:t>
            </a:r>
            <a:endParaRPr lang="en-US" sz="24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 flipH="1">
            <a:off x="546334" y="4662248"/>
            <a:ext cx="8763000" cy="1953104"/>
            <a:chOff x="-228600" y="485296"/>
            <a:chExt cx="8763000" cy="1953104"/>
          </a:xfrm>
        </p:grpSpPr>
        <p:sp>
          <p:nvSpPr>
            <p:cNvPr id="22" name="Double Wave 21"/>
            <p:cNvSpPr/>
            <p:nvPr/>
          </p:nvSpPr>
          <p:spPr>
            <a:xfrm>
              <a:off x="-228600" y="1143000"/>
              <a:ext cx="8763000" cy="1295400"/>
            </a:xfrm>
            <a:prstGeom prst="doubleWav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3" descr="C:\Documents and Settings\frank\Local Settings\Temporary Internet Files\Content.IE5\0XYZ4567\dglxasset[1].asp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199" y="485296"/>
              <a:ext cx="622535" cy="1509952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-381000" y="1173781"/>
            <a:ext cx="9525000" cy="3093419"/>
            <a:chOff x="-533400" y="4069381"/>
            <a:chExt cx="9525000" cy="3093419"/>
          </a:xfrm>
        </p:grpSpPr>
        <p:grpSp>
          <p:nvGrpSpPr>
            <p:cNvPr id="5" name="Group 4"/>
            <p:cNvGrpSpPr/>
            <p:nvPr/>
          </p:nvGrpSpPr>
          <p:grpSpPr>
            <a:xfrm>
              <a:off x="-533400" y="5105400"/>
              <a:ext cx="9525000" cy="2057400"/>
              <a:chOff x="-533400" y="5105400"/>
              <a:chExt cx="9525000" cy="2057400"/>
            </a:xfrm>
          </p:grpSpPr>
          <p:cxnSp>
            <p:nvCxnSpPr>
              <p:cNvPr id="6" name="Straight Connector 5"/>
              <p:cNvCxnSpPr>
                <a:stCxn id="10" idx="5"/>
              </p:cNvCxnSpPr>
              <p:nvPr/>
            </p:nvCxnSpPr>
            <p:spPr>
              <a:xfrm rot="16200000" flipH="1">
                <a:off x="7899609" y="5994609"/>
                <a:ext cx="524155" cy="1659826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7780637" y="5307228"/>
                <a:ext cx="838200" cy="3048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714999" y="5410200"/>
                <a:ext cx="990600" cy="3048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5999" y="6172200"/>
                <a:ext cx="1447800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905500"/>
                <a:ext cx="1524000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010399" y="5105400"/>
                <a:ext cx="533400" cy="152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7" idx="4"/>
                <a:endCxn id="10" idx="7"/>
              </p:cNvCxnSpPr>
              <p:nvPr/>
            </p:nvCxnSpPr>
            <p:spPr>
              <a:xfrm rot="5400000">
                <a:off x="7452192" y="5491609"/>
                <a:ext cx="627127" cy="867964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7" idx="2"/>
                <a:endCxn id="9" idx="6"/>
              </p:cNvCxnSpPr>
              <p:nvPr/>
            </p:nvCxnSpPr>
            <p:spPr>
              <a:xfrm rot="10800000" flipV="1">
                <a:off x="6705599" y="5459628"/>
                <a:ext cx="1075038" cy="102972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1" idx="6"/>
                <a:endCxn id="10" idx="2"/>
              </p:cNvCxnSpPr>
              <p:nvPr/>
            </p:nvCxnSpPr>
            <p:spPr>
              <a:xfrm>
                <a:off x="4114800" y="6134100"/>
                <a:ext cx="1981199" cy="266700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2" idx="3"/>
                <a:endCxn id="9" idx="7"/>
              </p:cNvCxnSpPr>
              <p:nvPr/>
            </p:nvCxnSpPr>
            <p:spPr>
              <a:xfrm rot="5400000">
                <a:off x="6714845" y="5081167"/>
                <a:ext cx="219355" cy="527985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1524000" y="6248402"/>
                <a:ext cx="1143000" cy="380998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-533400" y="6477000"/>
                <a:ext cx="2209800" cy="6858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794" name="Picture 2" descr="http://old.epilepsyfoundation.org/local/massri/images/RI-Walk-Man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5716" y="4069381"/>
              <a:ext cx="993099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Walks on Continuous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63667" y="1447800"/>
            <a:ext cx="4711465" cy="1295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walk learning methods such as PIC, MRW,  and HF on network data and implicit manifolds assume discrete features....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594335" y="4191000"/>
            <a:ext cx="4711465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about continuous features?</a:t>
            </a:r>
            <a:endParaRPr 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660416" y="5281852"/>
            <a:ext cx="2058307" cy="685800"/>
          </a:xfrm>
          <a:prstGeom prst="wedgeRoundRectCallout">
            <a:avLst>
              <a:gd name="adj1" fmla="val -23120"/>
              <a:gd name="adj2" fmla="val -929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we use implicit manifolds?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Manifolds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Discrete example – inner product similarity: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000375" y="3009900"/>
          <a:ext cx="2943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" name="Equation" r:id="rId3" imgW="825500" imgH="203200" progId="Equation.3">
                  <p:embed/>
                </p:oleObj>
              </mc:Choice>
              <mc:Fallback>
                <p:oleObj name="Equation" r:id="rId3" imgW="825500" imgH="2032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009900"/>
                        <a:ext cx="29432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88401"/>
              </p:ext>
            </p:extLst>
          </p:nvPr>
        </p:nvGraphicFramePr>
        <p:xfrm>
          <a:off x="2595880" y="2194560"/>
          <a:ext cx="83312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11950"/>
              </p:ext>
            </p:extLst>
          </p:nvPr>
        </p:nvGraphicFramePr>
        <p:xfrm>
          <a:off x="5105400" y="2133600"/>
          <a:ext cx="457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98323"/>
              </p:ext>
            </p:extLst>
          </p:nvPr>
        </p:nvGraphicFramePr>
        <p:xfrm>
          <a:off x="5709920" y="2392680"/>
          <a:ext cx="107188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70"/>
                <a:gridCol w="267970"/>
                <a:gridCol w="267970"/>
                <a:gridCol w="267970"/>
              </a:tblGrid>
              <a:tr h="1905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24921"/>
              </p:ext>
            </p:extLst>
          </p:nvPr>
        </p:nvGraphicFramePr>
        <p:xfrm>
          <a:off x="4038600" y="2133600"/>
          <a:ext cx="914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1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Manifolds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similarity functions for continuous spaces?</a:t>
            </a:r>
          </a:p>
          <a:p>
            <a:r>
              <a:rPr lang="en-US" dirty="0" smtClean="0"/>
              <a:t>A favorite: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Results in a dense (full) similarity matrix S!</a:t>
            </a:r>
          </a:p>
          <a:p>
            <a:r>
              <a:rPr lang="en-US" dirty="0" smtClean="0"/>
              <a:t>No easy way is known for decomposing it into sparse matrices.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343775" y="2895600"/>
            <a:ext cx="1295400" cy="1085850"/>
          </a:xfrm>
          <a:prstGeom prst="wedgeRoundRectCallout">
            <a:avLst>
              <a:gd name="adj1" fmla="val -121568"/>
              <a:gd name="adj2" fmla="val 202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Gaussian kernel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852920"/>
              </p:ext>
            </p:extLst>
          </p:nvPr>
        </p:nvGraphicFramePr>
        <p:xfrm>
          <a:off x="2667000" y="2986088"/>
          <a:ext cx="375920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name="Equation" r:id="rId4" imgW="1054080" imgH="380880" progId="Equation.3">
                  <p:embed/>
                </p:oleObj>
              </mc:Choice>
              <mc:Fallback>
                <p:oleObj name="Equation" r:id="rId4" imgW="1054080" imgH="380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986088"/>
                        <a:ext cx="375920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8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 for GKHS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Approximate the Gaussian kernel Hilbert space!</a:t>
            </a:r>
          </a:p>
          <a:p>
            <a:pPr lvl="1"/>
            <a:r>
              <a:rPr lang="en-US" dirty="0" smtClean="0"/>
              <a:t>Method 1: Use random Fourier basis</a:t>
            </a:r>
            <a:endParaRPr lang="en-US" dirty="0"/>
          </a:p>
          <a:p>
            <a:pPr lvl="1"/>
            <a:r>
              <a:rPr lang="en-US" dirty="0" smtClean="0"/>
              <a:t>Method 2: Use Taylor expansion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086600" y="2743200"/>
            <a:ext cx="1524000" cy="990600"/>
          </a:xfrm>
          <a:prstGeom prst="wedgeRoundRectCallout">
            <a:avLst>
              <a:gd name="adj1" fmla="val -76180"/>
              <a:gd name="adj2" fmla="val -267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Proposed for SVM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Rahimi</a:t>
            </a:r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&amp; </a:t>
            </a:r>
            <a:r>
              <a:rPr lang="en-US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Recht</a:t>
            </a:r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2007)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19800" y="3958936"/>
            <a:ext cx="1295400" cy="914400"/>
          </a:xfrm>
          <a:prstGeom prst="wedgeRoundRectCallout">
            <a:avLst>
              <a:gd name="adj1" fmla="val -52918"/>
              <a:gd name="adj2" fmla="val -97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Proposed for SVM </a:t>
            </a:r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(Cotter et al. 2011)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620000" y="3958936"/>
            <a:ext cx="1295400" cy="1527464"/>
          </a:xfrm>
          <a:prstGeom prst="wedgeRoundRectCallout">
            <a:avLst>
              <a:gd name="adj1" fmla="val 14082"/>
              <a:gd name="adj2" fmla="val -7196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Discussion omitted for the sake of time (slides available)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22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 Expansion 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Use Taylor expansion of the exponential function to approximate GK:</a:t>
            </a:r>
            <a:endParaRPr lang="en-US" dirty="0"/>
          </a:p>
        </p:txBody>
      </p:sp>
      <p:pic>
        <p:nvPicPr>
          <p:cNvPr id="35843" name="Picture 3" descr="C:\Users\frank\Desktop\Exp_seri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32847"/>
            <a:ext cx="2781300" cy="37338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324600" y="2857500"/>
            <a:ext cx="1828800" cy="990600"/>
          </a:xfrm>
          <a:prstGeom prst="wedgeRoundRectCallout">
            <a:avLst>
              <a:gd name="adj1" fmla="val -81944"/>
              <a:gd name="adj2" fmla="val -186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Note error greater further away from the point of approximation!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91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 Expansion 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Taylor expansion (vector version)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81225"/>
            <a:ext cx="2266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714625"/>
            <a:ext cx="5114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38500"/>
            <a:ext cx="75628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05200" y="5943599"/>
            <a:ext cx="2438400" cy="771115"/>
            <a:chOff x="3505200" y="5943599"/>
            <a:chExt cx="2438400" cy="771115"/>
          </a:xfrm>
        </p:grpSpPr>
        <p:sp>
          <p:nvSpPr>
            <p:cNvPr id="5" name="Left Brace 4"/>
            <p:cNvSpPr/>
            <p:nvPr/>
          </p:nvSpPr>
          <p:spPr>
            <a:xfrm rot="16200000">
              <a:off x="4495800" y="4952999"/>
              <a:ext cx="457200" cy="2438400"/>
            </a:xfrm>
            <a:prstGeom prst="leftBrace">
              <a:avLst>
                <a:gd name="adj1" fmla="val 60606"/>
                <a:gd name="adj2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03690" y="6345382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depends on x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0" y="5943601"/>
            <a:ext cx="2438400" cy="771113"/>
            <a:chOff x="6096000" y="5943601"/>
            <a:chExt cx="2438400" cy="771113"/>
          </a:xfrm>
        </p:grpSpPr>
        <p:sp>
          <p:nvSpPr>
            <p:cNvPr id="9" name="Left Brace 8"/>
            <p:cNvSpPr/>
            <p:nvPr/>
          </p:nvSpPr>
          <p:spPr>
            <a:xfrm rot="16200000">
              <a:off x="7086600" y="4953001"/>
              <a:ext cx="457200" cy="2438400"/>
            </a:xfrm>
            <a:prstGeom prst="leftBrace">
              <a:avLst>
                <a:gd name="adj1" fmla="val 60606"/>
                <a:gd name="adj2" fmla="val 5000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4373" y="6345382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depends on y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4634" y="5219699"/>
            <a:ext cx="1712347" cy="750424"/>
            <a:chOff x="444634" y="5219699"/>
            <a:chExt cx="1712347" cy="750424"/>
          </a:xfrm>
        </p:grpSpPr>
        <p:sp>
          <p:nvSpPr>
            <p:cNvPr id="7" name="Left Brace 6"/>
            <p:cNvSpPr/>
            <p:nvPr/>
          </p:nvSpPr>
          <p:spPr>
            <a:xfrm>
              <a:off x="1905000" y="5219699"/>
              <a:ext cx="251981" cy="750424"/>
            </a:xfrm>
            <a:prstGeom prst="leftBrace">
              <a:avLst>
                <a:gd name="adj1" fmla="val 100146"/>
                <a:gd name="adj2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4634" y="5399854"/>
              <a:ext cx="14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</a:rPr>
                <a:t>inner product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228599" y="4191000"/>
            <a:ext cx="1514475" cy="914400"/>
          </a:xfrm>
          <a:prstGeom prst="wedgeRoundRectCallout">
            <a:avLst>
              <a:gd name="adj1" fmla="val 19274"/>
              <a:gd name="adj2" fmla="val 7718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IM-compatible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Expansion 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a low-order approximation for the infinite expansion: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52524" y="2171700"/>
            <a:ext cx="6638925" cy="1338695"/>
            <a:chOff x="1152524" y="2171700"/>
            <a:chExt cx="6638925" cy="1338695"/>
          </a:xfrm>
        </p:grpSpPr>
        <p:pic>
          <p:nvPicPr>
            <p:cNvPr id="1617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75" y="2171700"/>
              <a:ext cx="3324225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7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4" y="3148445"/>
              <a:ext cx="663892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95862"/>
            <a:ext cx="38481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467600" y="1066800"/>
            <a:ext cx="1371600" cy="1581150"/>
          </a:xfrm>
          <a:prstGeom prst="wedgeRoundRectCallout">
            <a:avLst>
              <a:gd name="adj1" fmla="val -132954"/>
              <a:gd name="adj2" fmla="val 411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Infinite long vector of “Taylor features”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239000" y="4953000"/>
            <a:ext cx="1676400" cy="790575"/>
          </a:xfrm>
          <a:prstGeom prst="wedgeRoundRectCallout">
            <a:avLst>
              <a:gd name="adj1" fmla="val -93452"/>
              <a:gd name="adj2" fmla="val 2271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Expansion 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# of features per data point: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Feature construction time: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1943804"/>
            <a:ext cx="5386388" cy="133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288452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(Cotter et al. 2011)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864192"/>
            <a:ext cx="4572000" cy="78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305425"/>
            <a:ext cx="628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895600" y="1295400"/>
            <a:ext cx="1504950" cy="1181804"/>
          </a:xfrm>
          <a:prstGeom prst="wedgeRoundRectCallout">
            <a:avLst>
              <a:gd name="adj1" fmla="val 93713"/>
              <a:gd name="adj2" fmla="val 6448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Bad for points far away from origin</a:t>
            </a: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239000" y="3313996"/>
            <a:ext cx="1504950" cy="1181804"/>
          </a:xfrm>
          <a:prstGeom prst="wedgeRoundRectCallout">
            <a:avLst>
              <a:gd name="adj1" fmla="val -172742"/>
              <a:gd name="adj2" fmla="val -660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Larger </a:t>
            </a:r>
            <a:r>
              <a:rPr lang="el-GR" sz="1600" dirty="0" smtClean="0"/>
              <a:t>σ</a:t>
            </a:r>
            <a:r>
              <a:rPr lang="en-US" sz="1600" dirty="0" smtClean="0"/>
              <a:t> is better </a:t>
            </a:r>
            <a:r>
              <a:rPr lang="en-US" sz="1600" smtClean="0"/>
              <a:t>for approximation</a:t>
            </a: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638800" y="5181601"/>
            <a:ext cx="2514600" cy="1295400"/>
          </a:xfrm>
          <a:prstGeom prst="wedgeRoundRectCallout">
            <a:avLst>
              <a:gd name="adj1" fmla="val -65151"/>
              <a:gd name="adj2" fmla="val -3014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 for continuous data with sparse features or low dimensionality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Synthetic Data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Three kinds of spatial datasets: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39939" name="Picture 3" descr="C:\Users\frank\Desktop\My Dropbox\Papers\PhDThesis\latex\fig\gk\3spiral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3114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C:\Users\frank\Desktop\My Dropbox\Papers\PhDThesis\latex\fig\gk\2walk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89" y="2819399"/>
            <a:ext cx="311691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C:\Users\frank\Desktop\My Dropbox\Papers\PhDThesis\latex\fig\gk\2gauss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9" y="2819400"/>
            <a:ext cx="311691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365053"/>
              </p:ext>
            </p:extLst>
          </p:nvPr>
        </p:nvGraphicFramePr>
        <p:xfrm>
          <a:off x="914400" y="2743200"/>
          <a:ext cx="7315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Synthetic Data Result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1295400"/>
            <a:ext cx="2590800" cy="1257300"/>
          </a:xfrm>
          <a:prstGeom prst="wedgeRoundRectCallout">
            <a:avLst>
              <a:gd name="adj1" fmla="val -8227"/>
              <a:gd name="adj2" fmla="val 6668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Most manifolds do well; COS not as well as RF or TF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8" name="Picture 5" descr="C:\Users\frank\Desktop\My Dropbox\Papers\PhDThesis\latex\fig\gk\2gaus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06780"/>
            <a:ext cx="175326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823862" y="4724400"/>
            <a:ext cx="1167737" cy="762000"/>
          </a:xfrm>
          <a:prstGeom prst="wedgeRoundRectCallout">
            <a:avLst>
              <a:gd name="adj1" fmla="val -95408"/>
              <a:gd name="adj2" fmla="val -214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 axis:</a:t>
            </a:r>
          </a:p>
          <a:p>
            <a:pPr algn="ctr"/>
            <a:r>
              <a:rPr lang="en-US" dirty="0" smtClean="0"/>
              <a:t># seeds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82600" y="5486400"/>
            <a:ext cx="1676400" cy="609600"/>
          </a:xfrm>
          <a:prstGeom prst="wedgeRoundRectCallout">
            <a:avLst>
              <a:gd name="adj1" fmla="val -18792"/>
              <a:gd name="adj2" fmla="val -147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Y</a:t>
            </a:r>
            <a:r>
              <a:rPr lang="en-US" dirty="0" smtClean="0"/>
              <a:t> axis: F1 score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886200" y="1447800"/>
            <a:ext cx="2819400" cy="1219200"/>
          </a:xfrm>
          <a:prstGeom prst="wedgeRoundRectCallout">
            <a:avLst>
              <a:gd name="adj1" fmla="val 77334"/>
              <a:gd name="adj2" fmla="val 61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COS = cosine similarity</a:t>
            </a:r>
          </a:p>
          <a:p>
            <a:r>
              <a:rPr lang="en-US" dirty="0" smtClean="0"/>
              <a:t>RF = random Fourier</a:t>
            </a:r>
          </a:p>
          <a:p>
            <a:r>
              <a:rPr lang="en-US" dirty="0" smtClean="0"/>
              <a:t>TF = Taylor features</a:t>
            </a:r>
          </a:p>
          <a:p>
            <a:r>
              <a:rPr lang="en-US" dirty="0" smtClean="0"/>
              <a:t>GK = full Gaussian 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6" grpId="0" animBg="1"/>
      <p:bldP spid="12" grpId="0" animBg="1"/>
      <p:bldP spid="1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9522</TotalTime>
  <Words>6818</Words>
  <Application>Microsoft Office PowerPoint</Application>
  <PresentationFormat>On-screen Show (4:3)</PresentationFormat>
  <Paragraphs>1952</Paragraphs>
  <Slides>163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65" baseType="lpstr">
      <vt:lpstr>Office Theme</vt:lpstr>
      <vt:lpstr>Equation</vt:lpstr>
      <vt:lpstr>Scalable Methods for Graph-Based Unsupervised and Semi-Supervised Learning</vt:lpstr>
      <vt:lpstr>Motivation</vt:lpstr>
      <vt:lpstr>Thesis Goal</vt:lpstr>
      <vt:lpstr>Contributions</vt:lpstr>
      <vt:lpstr>Talk Path</vt:lpstr>
      <vt:lpstr>Talk Path</vt:lpstr>
      <vt:lpstr>Power Iteration Clustering</vt:lpstr>
      <vt:lpstr>Background: Spectral Clustering</vt:lpstr>
      <vt:lpstr>Background: Spectral Clustering</vt:lpstr>
      <vt:lpstr>Background: Spectral Clustering</vt:lpstr>
      <vt:lpstr>The Power Iteration</vt:lpstr>
      <vt:lpstr>The Power Iteration</vt:lpstr>
      <vt:lpstr>The Power Iteration</vt:lpstr>
      <vt:lpstr>Implication</vt:lpstr>
      <vt:lpstr>Spectral Clustering</vt:lpstr>
      <vt:lpstr>Linear Combination…</vt:lpstr>
      <vt:lpstr>Power Iteration Clustering</vt:lpstr>
      <vt:lpstr>Power Iteration Clustering</vt:lpstr>
      <vt:lpstr>When to Stop</vt:lpstr>
      <vt:lpstr>Power Iteration Clustering</vt:lpstr>
      <vt:lpstr>Evaluating Clustering for Network Datasets</vt:lpstr>
      <vt:lpstr>PIC Runtime</vt:lpstr>
      <vt:lpstr>PIC Accuracy on Network Datasets</vt:lpstr>
      <vt:lpstr>Multi-Dimensional PIC</vt:lpstr>
      <vt:lpstr>Multi-Dimensional PIC</vt:lpstr>
      <vt:lpstr>Multi-Dimensional PIC</vt:lpstr>
      <vt:lpstr>PIC Related Work</vt:lpstr>
      <vt:lpstr>Talk Path</vt:lpstr>
      <vt:lpstr>MultiRankWalk</vt:lpstr>
      <vt:lpstr>Random Walk with Restart</vt:lpstr>
      <vt:lpstr>Random Walk with Restart</vt:lpstr>
      <vt:lpstr>Random Walk with Restart</vt:lpstr>
      <vt:lpstr>Random Walk with Restart</vt:lpstr>
      <vt:lpstr>Random Walk with Restart</vt:lpstr>
      <vt:lpstr>MRW: RWR for Classification</vt:lpstr>
      <vt:lpstr>Evaluating SSL for Network Datasets</vt:lpstr>
      <vt:lpstr>Network Datasets for SSL Evaluation</vt:lpstr>
      <vt:lpstr>MRW Results</vt:lpstr>
      <vt:lpstr>MRW: Seed Preference</vt:lpstr>
      <vt:lpstr>MRW Results</vt:lpstr>
      <vt:lpstr>Big Picture: Graph-based SSL</vt:lpstr>
      <vt:lpstr>Two Families of Random Walk SSL</vt:lpstr>
      <vt:lpstr>Backward Random Walk w/ Sink Nodes</vt:lpstr>
      <vt:lpstr>Forward Random Walk w/ Restart</vt:lpstr>
      <vt:lpstr>Talk Path</vt:lpstr>
      <vt:lpstr>Implicit Manifolds</vt:lpstr>
      <vt:lpstr>The Problem with Text Data</vt:lpstr>
      <vt:lpstr>The Problem with Text Data</vt:lpstr>
      <vt:lpstr>The Problem with Text Data</vt:lpstr>
      <vt:lpstr>The Problem with Text Data</vt:lpstr>
      <vt:lpstr>The Problem with Text Data</vt:lpstr>
      <vt:lpstr>Implicit Manifolds</vt:lpstr>
      <vt:lpstr>Implicit Manifolds</vt:lpstr>
      <vt:lpstr>Implicit Manifolds</vt:lpstr>
      <vt:lpstr>Implicit Manifolds</vt:lpstr>
      <vt:lpstr>Implicit Manifolds</vt:lpstr>
      <vt:lpstr>Implicit Manifolds</vt:lpstr>
      <vt:lpstr>Implicit Manifolds</vt:lpstr>
      <vt:lpstr>A Framework</vt:lpstr>
      <vt:lpstr>A Framework</vt:lpstr>
      <vt:lpstr>A Framework</vt:lpstr>
      <vt:lpstr>Talk Path</vt:lpstr>
      <vt:lpstr>IM-PIC</vt:lpstr>
      <vt:lpstr>IM-PIC Experiment</vt:lpstr>
      <vt:lpstr>IM-PIC Result</vt:lpstr>
      <vt:lpstr>IM-PIC Result</vt:lpstr>
      <vt:lpstr>Talk Path</vt:lpstr>
      <vt:lpstr>Applying IM to Graph SSL Methods</vt:lpstr>
      <vt:lpstr>IM-MRW Experiment</vt:lpstr>
      <vt:lpstr>IM-PIC Experiment</vt:lpstr>
      <vt:lpstr>Noun Phrase and Context Data</vt:lpstr>
      <vt:lpstr>IM-MRW Datasets</vt:lpstr>
      <vt:lpstr>IM-MRW Result</vt:lpstr>
      <vt:lpstr>IM-MRW Result</vt:lpstr>
      <vt:lpstr>IM-MRW Result</vt:lpstr>
      <vt:lpstr>IM-MRW Result</vt:lpstr>
      <vt:lpstr>Talk Path</vt:lpstr>
      <vt:lpstr>Mixed Membership PIC</vt:lpstr>
      <vt:lpstr>MM-PIC</vt:lpstr>
      <vt:lpstr>MM-PIC</vt:lpstr>
      <vt:lpstr>Edge Clustering</vt:lpstr>
      <vt:lpstr>Edge Clustering</vt:lpstr>
      <vt:lpstr>Edge Clustering</vt:lpstr>
      <vt:lpstr>Edge Clustering</vt:lpstr>
      <vt:lpstr>MM-PIC Experiment</vt:lpstr>
      <vt:lpstr>MM-PIC Experiment</vt:lpstr>
      <vt:lpstr>MM-PIC Result</vt:lpstr>
      <vt:lpstr>MM-PIC Result</vt:lpstr>
      <vt:lpstr>Talk Path</vt:lpstr>
      <vt:lpstr>Random Walks on Continuous Spaces</vt:lpstr>
      <vt:lpstr>Implicit Manifolds</vt:lpstr>
      <vt:lpstr>Implicit Manifolds</vt:lpstr>
      <vt:lpstr>IM for GKHS</vt:lpstr>
      <vt:lpstr>Taylor Expansion IM</vt:lpstr>
      <vt:lpstr>Taylor Expansion IM</vt:lpstr>
      <vt:lpstr>Taylor Expansion IM</vt:lpstr>
      <vt:lpstr>Taylor Expansion IM</vt:lpstr>
      <vt:lpstr>Synthetic Data Experiment</vt:lpstr>
      <vt:lpstr>Synthetic Data Result</vt:lpstr>
      <vt:lpstr>Synthetic Data Result</vt:lpstr>
      <vt:lpstr>Synthetic Data Result</vt:lpstr>
      <vt:lpstr>GeoText Data</vt:lpstr>
      <vt:lpstr>GeoText Data Result</vt:lpstr>
      <vt:lpstr>Talk Path</vt:lpstr>
      <vt:lpstr>Future Work</vt:lpstr>
      <vt:lpstr>Future Work</vt:lpstr>
      <vt:lpstr>Data Visualization</vt:lpstr>
      <vt:lpstr>Data Visualization</vt:lpstr>
      <vt:lpstr>Future Work</vt:lpstr>
      <vt:lpstr>Future Work</vt:lpstr>
      <vt:lpstr>Learning Edge Weights for PIC</vt:lpstr>
      <vt:lpstr>Learning Edge Weights for PIC</vt:lpstr>
      <vt:lpstr>Future Work</vt:lpstr>
      <vt:lpstr>Future Work</vt:lpstr>
      <vt:lpstr>Future Work</vt:lpstr>
      <vt:lpstr>k-Walks</vt:lpstr>
      <vt:lpstr>Talk Path</vt:lpstr>
      <vt:lpstr>Questions</vt:lpstr>
      <vt:lpstr>Additional Slides</vt:lpstr>
      <vt:lpstr>Multi-Dimensional PIC</vt:lpstr>
      <vt:lpstr>PIC: Versus Popular Fast Sparse Eigencomputation Methods</vt:lpstr>
      <vt:lpstr>MRW: Seed Preference</vt:lpstr>
      <vt:lpstr>PIC: Another View</vt:lpstr>
      <vt:lpstr>PIC: Another View</vt:lpstr>
      <vt:lpstr>PIC: Another View</vt:lpstr>
      <vt:lpstr>PIC: Another View</vt:lpstr>
      <vt:lpstr>PIC on Synthetic Data (var. # cluster)</vt:lpstr>
      <vt:lpstr>PIC on Synthetic Data (var. noise)</vt:lpstr>
      <vt:lpstr>PIC Extension: Hierarchical Clustering</vt:lpstr>
      <vt:lpstr>PIC Extension: Hierarchical Clustering</vt:lpstr>
      <vt:lpstr>PIC Extension: Hierarchical Clustering</vt:lpstr>
      <vt:lpstr>Distributed / Parallel Implementations</vt:lpstr>
      <vt:lpstr>IM-PIC Result</vt:lpstr>
      <vt:lpstr>Adjacency Matrix vs. Similarity Matrix</vt:lpstr>
      <vt:lpstr>Adjacency Matrix vs. Similarity Matrix</vt:lpstr>
      <vt:lpstr>A Web-Scale Knowledge Base</vt:lpstr>
      <vt:lpstr>Noun Phrase and Context Data</vt:lpstr>
      <vt:lpstr>Noun Phrase and Context Data</vt:lpstr>
      <vt:lpstr>Noun Phrase and Context Data</vt:lpstr>
      <vt:lpstr>Random Walks on Graphs</vt:lpstr>
      <vt:lpstr>Random Fourier IM</vt:lpstr>
      <vt:lpstr>Random Fourier IM</vt:lpstr>
      <vt:lpstr>Random Fourier IM</vt:lpstr>
      <vt:lpstr>Random Fourier IM</vt:lpstr>
      <vt:lpstr>Random Fourier IM</vt:lpstr>
      <vt:lpstr>Random Fourier IM</vt:lpstr>
      <vt:lpstr>Random Fourier IM</vt:lpstr>
      <vt:lpstr>Random Fourier IM</vt:lpstr>
      <vt:lpstr>Taylor Feature GKHS</vt:lpstr>
      <vt:lpstr>Taylor Feature GKHS</vt:lpstr>
      <vt:lpstr>Taylor Feature GKHS</vt:lpstr>
      <vt:lpstr>Taylor Feature GKHS</vt:lpstr>
      <vt:lpstr>Taylor Feature GKHS</vt:lpstr>
      <vt:lpstr>Taylor Feature GKHS</vt:lpstr>
      <vt:lpstr>Taylor Feature GKHS</vt:lpstr>
      <vt:lpstr>Taylor Feature GKHS</vt:lpstr>
      <vt:lpstr>Taylor Feature GKHS</vt:lpstr>
      <vt:lpstr>Full Synthetic Data Result</vt:lpstr>
      <vt:lpstr>Full Synthetic Data Result</vt:lpstr>
      <vt:lpstr>Full Synthetic Data Result</vt:lpstr>
      <vt:lpstr>MRW: Basic Questions</vt:lpstr>
      <vt:lpstr>Template</vt:lpstr>
      <vt:lpstr>Relation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Methods for Graph-Based Unsupervised and Semi-Supervised Learning</dc:title>
  <dc:creator>Frank Lin</dc:creator>
  <cp:lastModifiedBy>Frank Lin</cp:lastModifiedBy>
  <cp:revision>658</cp:revision>
  <dcterms:created xsi:type="dcterms:W3CDTF">2006-08-16T00:00:00Z</dcterms:created>
  <dcterms:modified xsi:type="dcterms:W3CDTF">2012-07-24T13:29:11Z</dcterms:modified>
</cp:coreProperties>
</file>